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notesSlides/notesSlide2.xml" ContentType="application/vnd.openxmlformats-officedocument.presentationml.notesSl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58" r:id="rId4"/>
  </p:sldMasterIdLst>
  <p:notesMasterIdLst>
    <p:notesMasterId r:id="rId24"/>
  </p:notesMasterIdLst>
  <p:handoutMasterIdLst>
    <p:handoutMasterId r:id="rId25"/>
  </p:handoutMasterIdLst>
  <p:sldIdLst>
    <p:sldId id="305" r:id="rId5"/>
    <p:sldId id="297" r:id="rId6"/>
    <p:sldId id="275" r:id="rId7"/>
    <p:sldId id="274" r:id="rId8"/>
    <p:sldId id="276" r:id="rId9"/>
    <p:sldId id="277" r:id="rId10"/>
    <p:sldId id="300" r:id="rId11"/>
    <p:sldId id="301" r:id="rId12"/>
    <p:sldId id="302" r:id="rId13"/>
    <p:sldId id="298" r:id="rId14"/>
    <p:sldId id="311" r:id="rId15"/>
    <p:sldId id="262" r:id="rId16"/>
    <p:sldId id="270" r:id="rId17"/>
    <p:sldId id="282" r:id="rId18"/>
    <p:sldId id="307" r:id="rId19"/>
    <p:sldId id="310" r:id="rId20"/>
    <p:sldId id="309" r:id="rId21"/>
    <p:sldId id="295" r:id="rId22"/>
    <p:sldId id="286" r:id="rId23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" initials="H" lastIdx="1" clrIdx="0">
    <p:extLst>
      <p:ext uri="{19B8F6BF-5375-455C-9EA6-DF929625EA0E}">
        <p15:presenceInfo xmlns:p15="http://schemas.microsoft.com/office/powerpoint/2012/main" userId="H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  <a:srgbClr val="FFFF99"/>
    <a:srgbClr val="FF0066"/>
    <a:srgbClr val="FF6699"/>
    <a:srgbClr val="CCFFCC"/>
    <a:srgbClr val="FFCCCC"/>
    <a:srgbClr val="00CC00"/>
    <a:srgbClr val="99FF99"/>
    <a:srgbClr val="FF3300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4184581342813762"/>
          <c:y val="0.19325349797278166"/>
          <c:w val="0.35836909324889826"/>
          <c:h val="0.69308216640983722"/>
        </c:manualLayout>
      </c:layout>
      <c:pieChart>
        <c:varyColors val="1"/>
        <c:ser>
          <c:idx val="0"/>
          <c:order val="0"/>
          <c:dPt>
            <c:idx val="8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1-BC28-4E5B-81F7-C4F0C542EE83}"/>
              </c:ext>
            </c:extLst>
          </c:dPt>
          <c:dLbls>
            <c:dLbl>
              <c:idx val="0"/>
              <c:layout>
                <c:manualLayout>
                  <c:x val="-0.20089596526311893"/>
                  <c:y val="2.96310720029006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C28-4E5B-81F7-C4F0C542EE83}"/>
                </c:ext>
              </c:extLst>
            </c:dLbl>
            <c:dLbl>
              <c:idx val="1"/>
              <c:layout>
                <c:manualLayout>
                  <c:x val="-0.15784669758915676"/>
                  <c:y val="-6.51453856303065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C28-4E5B-81F7-C4F0C542EE83}"/>
                </c:ext>
              </c:extLst>
            </c:dLbl>
            <c:dLbl>
              <c:idx val="2"/>
              <c:layout>
                <c:manualLayout>
                  <c:x val="-0.11349780579935563"/>
                  <c:y val="-8.9645687223096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C28-4E5B-81F7-C4F0C542EE83}"/>
                </c:ext>
              </c:extLst>
            </c:dLbl>
            <c:dLbl>
              <c:idx val="3"/>
              <c:layout>
                <c:manualLayout>
                  <c:x val="-3.8537963374439876E-2"/>
                  <c:y val="-0.101255722709209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C28-4E5B-81F7-C4F0C542EE83}"/>
                </c:ext>
              </c:extLst>
            </c:dLbl>
            <c:dLbl>
              <c:idx val="4"/>
              <c:layout>
                <c:manualLayout>
                  <c:x val="9.348035403473634E-3"/>
                  <c:y val="-0.123983173472368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C28-4E5B-81F7-C4F0C542EE83}"/>
                </c:ext>
              </c:extLst>
            </c:dLbl>
            <c:dLbl>
              <c:idx val="5"/>
              <c:layout>
                <c:manualLayout>
                  <c:x val="7.0873027996889229E-2"/>
                  <c:y val="-6.40520418223590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C28-4E5B-81F7-C4F0C542EE83}"/>
                </c:ext>
              </c:extLst>
            </c:dLbl>
            <c:dLbl>
              <c:idx val="6"/>
              <c:layout>
                <c:manualLayout>
                  <c:x val="0.13270244278413509"/>
                  <c:y val="1.99129577467941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C28-4E5B-81F7-C4F0C542EE83}"/>
                </c:ext>
              </c:extLst>
            </c:dLbl>
            <c:dLbl>
              <c:idx val="7"/>
              <c:layout>
                <c:manualLayout>
                  <c:x val="0.14826483399992593"/>
                  <c:y val="0.128980101590328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C28-4E5B-81F7-C4F0C542EE83}"/>
                </c:ext>
              </c:extLst>
            </c:dLbl>
            <c:dLbl>
              <c:idx val="8"/>
              <c:layout>
                <c:manualLayout>
                  <c:x val="0.10768855543828464"/>
                  <c:y val="-0.227293084404575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C28-4E5B-81F7-C4F0C542EE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Sheet1!$A$2:$A$10</c:f>
              <c:strCache>
                <c:ptCount val="9"/>
                <c:pt idx="0">
                  <c:v>รพ.ปทุมธานี  5</c:v>
                </c:pt>
                <c:pt idx="1">
                  <c:v>รพ.คลองหลวง  17</c:v>
                </c:pt>
                <c:pt idx="2">
                  <c:v>รพ.ธัญบุรี 11</c:v>
                </c:pt>
                <c:pt idx="3">
                  <c:v>รพ.ประชาธิปัตย์  7</c:v>
                </c:pt>
                <c:pt idx="4">
                  <c:v>รพ.สามโคก  2</c:v>
                </c:pt>
                <c:pt idx="5">
                  <c:v>รพ.ลาดหลุมแก้ว  5</c:v>
                </c:pt>
                <c:pt idx="6">
                  <c:v>รพ.ลำลูกกา  9</c:v>
                </c:pt>
                <c:pt idx="7">
                  <c:v>รพ.หนองเสือ  13</c:v>
                </c:pt>
                <c:pt idx="8">
                  <c:v>สบยช. (คนปทุม)  545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</c:v>
                </c:pt>
                <c:pt idx="1">
                  <c:v>17</c:v>
                </c:pt>
                <c:pt idx="2">
                  <c:v>11</c:v>
                </c:pt>
                <c:pt idx="3">
                  <c:v>7</c:v>
                </c:pt>
                <c:pt idx="4">
                  <c:v>2</c:v>
                </c:pt>
                <c:pt idx="5">
                  <c:v>5</c:v>
                </c:pt>
                <c:pt idx="6">
                  <c:v>9</c:v>
                </c:pt>
                <c:pt idx="7">
                  <c:v>13</c:v>
                </c:pt>
                <c:pt idx="8">
                  <c:v>545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28-4E5B-81F7-C4F0C542EE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>
            <a:defRPr sz="1600"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th-TH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308394455123429E-2"/>
          <c:y val="0.11503125"/>
          <c:w val="0.45051060888412819"/>
          <c:h val="0.8461316437007874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51E-4AFC-A240-8DDEA0AC3CA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51E-4AFC-A240-8DDEA0AC3CA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51E-4AFC-A240-8DDEA0AC3CA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51E-4AFC-A240-8DDEA0AC3CA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51E-4AFC-A240-8DDEA0AC3CA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51E-4AFC-A240-8DDEA0AC3CA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F03-4C2F-9274-4636F7B5289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0F03-4C2F-9274-4636F7B528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ศป.ปส.อ.เมืองปทุมธานี 20/50</c:v>
                </c:pt>
                <c:pt idx="1">
                  <c:v>ศป.ปส.อ.คลองหลวง 90/80</c:v>
                </c:pt>
                <c:pt idx="2">
                  <c:v>ศป.ปส.อ.ธัญบุรี  30/80</c:v>
                </c:pt>
                <c:pt idx="3">
                  <c:v>ศป.ปส.อ.สามโคก  -/80</c:v>
                </c:pt>
                <c:pt idx="4">
                  <c:v>ศป.ปส.อ.ลาดหลุมแก้ว  20/80</c:v>
                </c:pt>
                <c:pt idx="5">
                  <c:v>ศป.ปส.อ.ลำลูกกา  40/80</c:v>
                </c:pt>
                <c:pt idx="6">
                  <c:v>ศป.ปส.อ.หนองเสือ  -/50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70</c:v>
                </c:pt>
                <c:pt idx="1">
                  <c:v>170</c:v>
                </c:pt>
                <c:pt idx="2">
                  <c:v>110</c:v>
                </c:pt>
                <c:pt idx="3">
                  <c:v>80</c:v>
                </c:pt>
                <c:pt idx="4">
                  <c:v>100</c:v>
                </c:pt>
                <c:pt idx="5">
                  <c:v>120</c:v>
                </c:pt>
                <c:pt idx="6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03-4C2F-9274-4636F7B528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5091923748514318"/>
          <c:y val="4.5537893700787403E-2"/>
          <c:w val="0.53919750442041281"/>
          <c:h val="0.920087106299212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745584742191179E-3"/>
          <c:y val="8.1493449725986725E-2"/>
          <c:w val="0.52076812401927797"/>
          <c:h val="0.79000898807236342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99FF99"/>
              </a:solidFill>
            </c:spPr>
            <c:extLst>
              <c:ext xmlns:c16="http://schemas.microsoft.com/office/drawing/2014/chart" uri="{C3380CC4-5D6E-409C-BE32-E72D297353CC}">
                <c16:uniqueId val="{00000001-F16C-4AE1-A5A1-7C2B87503A6A}"/>
              </c:ext>
            </c:extLst>
          </c:dPt>
          <c:dPt>
            <c:idx val="1"/>
            <c:bubble3D val="0"/>
            <c:spPr>
              <a:solidFill>
                <a:srgbClr val="FF3300"/>
              </a:solidFill>
            </c:spPr>
            <c:extLst>
              <c:ext xmlns:c16="http://schemas.microsoft.com/office/drawing/2014/chart" uri="{C3380CC4-5D6E-409C-BE32-E72D297353CC}">
                <c16:uniqueId val="{00000003-F16C-4AE1-A5A1-7C2B87503A6A}"/>
              </c:ext>
            </c:extLst>
          </c:dPt>
          <c:dPt>
            <c:idx val="3"/>
            <c:bubble3D val="0"/>
            <c:spPr>
              <a:solidFill>
                <a:srgbClr val="00CC00"/>
              </a:solidFill>
            </c:spPr>
            <c:extLst>
              <c:ext xmlns:c16="http://schemas.microsoft.com/office/drawing/2014/chart" uri="{C3380CC4-5D6E-409C-BE32-E72D297353CC}">
                <c16:uniqueId val="{00000005-F16C-4AE1-A5A1-7C2B87503A6A}"/>
              </c:ext>
            </c:extLst>
          </c:dPt>
          <c:dPt>
            <c:idx val="4"/>
            <c:bubble3D val="0"/>
            <c:spPr>
              <a:solidFill>
                <a:srgbClr val="FF6699"/>
              </a:solidFill>
            </c:spPr>
            <c:extLst>
              <c:ext xmlns:c16="http://schemas.microsoft.com/office/drawing/2014/chart" uri="{C3380CC4-5D6E-409C-BE32-E72D297353CC}">
                <c16:uniqueId val="{00000007-F16C-4AE1-A5A1-7C2B87503A6A}"/>
              </c:ext>
            </c:extLst>
          </c:dPt>
          <c:dPt>
            <c:idx val="8"/>
            <c:bubble3D val="0"/>
            <c:spPr>
              <a:solidFill>
                <a:srgbClr val="FFCCCC"/>
              </a:solidFill>
            </c:spPr>
            <c:extLst>
              <c:ext xmlns:c16="http://schemas.microsoft.com/office/drawing/2014/chart" uri="{C3380CC4-5D6E-409C-BE32-E72D297353CC}">
                <c16:uniqueId val="{00000009-F16C-4AE1-A5A1-7C2B87503A6A}"/>
              </c:ext>
            </c:extLst>
          </c:dPt>
          <c:dPt>
            <c:idx val="1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B-F16C-4AE1-A5A1-7C2B87503A6A}"/>
              </c:ext>
            </c:extLst>
          </c:dPt>
          <c:dPt>
            <c:idx val="11"/>
            <c:bubble3D val="0"/>
            <c:spPr>
              <a:solidFill>
                <a:sysClr val="windowText" lastClr="000000"/>
              </a:solidFill>
            </c:spPr>
            <c:extLst>
              <c:ext xmlns:c16="http://schemas.microsoft.com/office/drawing/2014/chart" uri="{C3380CC4-5D6E-409C-BE32-E72D297353CC}">
                <c16:uniqueId val="{0000000D-F16C-4AE1-A5A1-7C2B87503A6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Sheet1!$A$2:$A$13</c:f>
              <c:strCache>
                <c:ptCount val="12"/>
                <c:pt idx="0">
                  <c:v>รพ.ปทุมธานี  140</c:v>
                </c:pt>
                <c:pt idx="1">
                  <c:v>รพ.คลองหลวง 238</c:v>
                </c:pt>
                <c:pt idx="2">
                  <c:v>รพ.ธัญบุรี  66</c:v>
                </c:pt>
                <c:pt idx="3">
                  <c:v>รพ.ประชาธิปัตย์  64</c:v>
                </c:pt>
                <c:pt idx="4">
                  <c:v>รพ.สามโคก 28</c:v>
                </c:pt>
                <c:pt idx="5">
                  <c:v>รพ.ลาดหลุมแก้ว 45</c:v>
                </c:pt>
                <c:pt idx="6">
                  <c:v>รพ.ลำลูกกา 217</c:v>
                </c:pt>
                <c:pt idx="7">
                  <c:v>รพ.หนองเสือ 38</c:v>
                </c:pt>
                <c:pt idx="8">
                  <c:v>สบยช. (เฉพาะคนปทุม) 80</c:v>
                </c:pt>
                <c:pt idx="9">
                  <c:v>ศูนย์ฟื้นฟูฯ ลาดหลุมแก้ว 15</c:v>
                </c:pt>
                <c:pt idx="10">
                  <c:v>ค่ายทหาร/วิวัฒน์พลเมืองฯ  279</c:v>
                </c:pt>
                <c:pt idx="11">
                  <c:v>รพ.ศรีธัญญา 16</c:v>
                </c:pt>
              </c:strCache>
            </c:strRef>
          </c:cat>
          <c:val>
            <c:numRef>
              <c:f>Sheet1!$B$2:$B$13</c:f>
              <c:numCache>
                <c:formatCode>#,##0</c:formatCode>
                <c:ptCount val="12"/>
                <c:pt idx="0">
                  <c:v>140</c:v>
                </c:pt>
                <c:pt idx="1">
                  <c:v>238</c:v>
                </c:pt>
                <c:pt idx="2">
                  <c:v>66</c:v>
                </c:pt>
                <c:pt idx="3">
                  <c:v>64</c:v>
                </c:pt>
                <c:pt idx="4">
                  <c:v>28</c:v>
                </c:pt>
                <c:pt idx="5">
                  <c:v>45</c:v>
                </c:pt>
                <c:pt idx="6">
                  <c:v>217</c:v>
                </c:pt>
                <c:pt idx="7">
                  <c:v>38</c:v>
                </c:pt>
                <c:pt idx="8">
                  <c:v>80</c:v>
                </c:pt>
                <c:pt idx="9">
                  <c:v>15</c:v>
                </c:pt>
                <c:pt idx="10">
                  <c:v>279</c:v>
                </c:pt>
                <c:pt idx="1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16C-4AE1-A5A1-7C2B87503A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2076812401927797"/>
          <c:y val="1.5522182416889923E-2"/>
          <c:w val="0.41218239295725634"/>
          <c:h val="0.87007317948278973"/>
        </c:manualLayout>
      </c:layout>
      <c:overlay val="0"/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1497301069602498E-2"/>
          <c:y val="0.13172326090751821"/>
          <c:w val="0.46153371407953897"/>
          <c:h val="0.90005740102951537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5.7921728644742848E-2"/>
                  <c:y val="-1.48023235513514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0A8-4799-8A72-2B7646EC2471}"/>
                </c:ext>
              </c:extLst>
            </c:dLbl>
            <c:dLbl>
              <c:idx val="1"/>
              <c:layout>
                <c:manualLayout>
                  <c:x val="-0.14480301606065354"/>
                  <c:y val="5.16303744028441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0A8-4799-8A72-2B7646EC2471}"/>
                </c:ext>
              </c:extLst>
            </c:dLbl>
            <c:dLbl>
              <c:idx val="2"/>
              <c:layout>
                <c:manualLayout>
                  <c:x val="6.1790314234306087E-2"/>
                  <c:y val="-0.188804021775358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0A8-4799-8A72-2B7646EC2471}"/>
                </c:ext>
              </c:extLst>
            </c:dLbl>
            <c:dLbl>
              <c:idx val="3"/>
              <c:layout>
                <c:manualLayout>
                  <c:x val="7.7699523829870054E-2"/>
                  <c:y val="-2.94770819115336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0A8-4799-8A72-2B7646EC2471}"/>
                </c:ext>
              </c:extLst>
            </c:dLbl>
            <c:dLbl>
              <c:idx val="4"/>
              <c:layout>
                <c:manualLayout>
                  <c:x val="7.645877544044552E-2"/>
                  <c:y val="0.136336637199041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0A8-4799-8A72-2B7646EC2471}"/>
                </c:ext>
              </c:extLst>
            </c:dLbl>
            <c:dLbl>
              <c:idx val="5"/>
              <c:layout>
                <c:manualLayout>
                  <c:x val="2.6918566837100442E-2"/>
                  <c:y val="0.125768168616185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0A8-4799-8A72-2B7646EC24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สถานพินิจฯ ปท.  29</c:v>
                </c:pt>
                <c:pt idx="1">
                  <c:v>ทสบ.พิเศษ จว. 351</c:v>
                </c:pt>
                <c:pt idx="2">
                  <c:v>ทสบ.พิเศษหญิง 150</c:v>
                </c:pt>
                <c:pt idx="3">
                  <c:v>ทส.วัยหนุ่มกลาง 150</c:v>
                </c:pt>
                <c:pt idx="4">
                  <c:v>เรือนจำจังหวัด ปท.  100</c:v>
                </c:pt>
                <c:pt idx="5">
                  <c:v>เรือนจำอำเภอธัญบุรี  51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29</c:v>
                </c:pt>
                <c:pt idx="1">
                  <c:v>351</c:v>
                </c:pt>
                <c:pt idx="2">
                  <c:v>150</c:v>
                </c:pt>
                <c:pt idx="3">
                  <c:v>150</c:v>
                </c:pt>
                <c:pt idx="4">
                  <c:v>100</c:v>
                </c:pt>
                <c:pt idx="5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0A8-4799-8A72-2B7646EC24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5538765375832588"/>
          <c:y val="0.17064572190391547"/>
          <c:w val="0.4272774747316499"/>
          <c:h val="0.62826233593092828"/>
        </c:manualLayout>
      </c:layout>
      <c:overlay val="0"/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486836490604322E-2"/>
          <c:y val="0.28257389983778608"/>
          <c:w val="0.58579475938461101"/>
          <c:h val="0.6420868142242920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00CC00"/>
              </a:solidFill>
            </c:spPr>
            <c:extLst>
              <c:ext xmlns:c16="http://schemas.microsoft.com/office/drawing/2014/chart" uri="{C3380CC4-5D6E-409C-BE32-E72D297353CC}">
                <c16:uniqueId val="{00000001-B86E-4F81-8DCD-56DE6FBD044D}"/>
              </c:ext>
            </c:extLst>
          </c:dPt>
          <c:dPt>
            <c:idx val="1"/>
            <c:bubble3D val="0"/>
            <c:spPr>
              <a:solidFill>
                <a:srgbClr val="FF6699"/>
              </a:solidFill>
            </c:spPr>
            <c:extLst>
              <c:ext xmlns:c16="http://schemas.microsoft.com/office/drawing/2014/chart" uri="{C3380CC4-5D6E-409C-BE32-E72D297353CC}">
                <c16:uniqueId val="{00000003-B86E-4F81-8DCD-56DE6FBD044D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5-B86E-4F81-8DCD-56DE6FBD044D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3600" b="1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86E-4F81-8DCD-56DE6FBD044D}"/>
                </c:ext>
              </c:extLst>
            </c:dLbl>
            <c:dLbl>
              <c:idx val="1"/>
              <c:spPr/>
              <c:txPr>
                <a:bodyPr/>
                <a:lstStyle/>
                <a:p>
                  <a:pPr>
                    <a:defRPr sz="4000" b="1">
                      <a:effectLst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B86E-4F81-8DCD-56DE6FBD044D}"/>
                </c:ext>
              </c:extLst>
            </c:dLbl>
            <c:dLbl>
              <c:idx val="2"/>
              <c:layout>
                <c:manualLayout>
                  <c:x val="-9.1554680044123302E-2"/>
                  <c:y val="1.21882401073602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86E-4F81-8DCD-56DE6FBD044D}"/>
                </c:ext>
              </c:extLst>
            </c:dLbl>
            <c:dLbl>
              <c:idx val="3"/>
              <c:layout>
                <c:manualLayout>
                  <c:x val="-0.116079064274471"/>
                  <c:y val="-5.681182069133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86E-4F81-8DCD-56DE6FBD044D}"/>
                </c:ext>
              </c:extLst>
            </c:dLbl>
            <c:dLbl>
              <c:idx val="4"/>
              <c:layout>
                <c:manualLayout>
                  <c:x val="-5.0842052052034327E-2"/>
                  <c:y val="-9.51289803778416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86E-4F81-8DCD-56DE6FBD044D}"/>
                </c:ext>
              </c:extLst>
            </c:dLbl>
            <c:dLbl>
              <c:idx val="5"/>
              <c:layout>
                <c:manualLayout>
                  <c:x val="4.0761540756505621E-2"/>
                  <c:y val="-7.61709898194733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86E-4F81-8DCD-56DE6FBD044D}"/>
                </c:ext>
              </c:extLst>
            </c:dLbl>
            <c:dLbl>
              <c:idx val="6"/>
              <c:layout>
                <c:manualLayout>
                  <c:x val="0.15262276439894401"/>
                  <c:y val="-5.99199734119522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86E-4F81-8DCD-56DE6FBD04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Sheet1!$A$1:$A$7</c:f>
              <c:strCache>
                <c:ptCount val="7"/>
                <c:pt idx="0">
                  <c:v>ประถม 41.56</c:v>
                </c:pt>
                <c:pt idx="1">
                  <c:v>มัธยม 44.20</c:v>
                </c:pt>
                <c:pt idx="2">
                  <c:v>อาชีวะ 7.06</c:v>
                </c:pt>
                <c:pt idx="3">
                  <c:v>ปริญญาตรี 2.78</c:v>
                </c:pt>
                <c:pt idx="4">
                  <c:v>สูงกว่า ป.ตรี  0.09</c:v>
                </c:pt>
                <c:pt idx="5">
                  <c:v>กศน.  0.75</c:v>
                </c:pt>
                <c:pt idx="6">
                  <c:v>ไม่ได้ศึกษา 3.56</c:v>
                </c:pt>
              </c:strCache>
            </c:strRef>
          </c:cat>
          <c:val>
            <c:numRef>
              <c:f>Sheet1!$B$1:$B$7</c:f>
              <c:numCache>
                <c:formatCode>0.00</c:formatCode>
                <c:ptCount val="7"/>
                <c:pt idx="0">
                  <c:v>41.56</c:v>
                </c:pt>
                <c:pt idx="1">
                  <c:v>44.2</c:v>
                </c:pt>
                <c:pt idx="2">
                  <c:v>7.06</c:v>
                </c:pt>
                <c:pt idx="3">
                  <c:v>2.78</c:v>
                </c:pt>
                <c:pt idx="4">
                  <c:v>0.09</c:v>
                </c:pt>
                <c:pt idx="5">
                  <c:v>0.75</c:v>
                </c:pt>
                <c:pt idx="6">
                  <c:v>3.56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86E-4F81-8DCD-56DE6FBD04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2400" b="0" i="0" baseline="0">
                <a:solidFill>
                  <a:schemeClr val="tx1"/>
                </a:solidFill>
              </a:defRPr>
            </a:pPr>
            <a:endParaRPr lang="th-TH"/>
          </a:p>
        </c:txPr>
      </c:legendEntry>
      <c:legendEntry>
        <c:idx val="1"/>
        <c:txPr>
          <a:bodyPr/>
          <a:lstStyle/>
          <a:p>
            <a:pPr>
              <a:defRPr sz="2400" b="1" i="0" baseline="0">
                <a:solidFill>
                  <a:srgbClr val="FF0000"/>
                </a:solidFill>
              </a:defRPr>
            </a:pPr>
            <a:endParaRPr lang="th-TH"/>
          </a:p>
        </c:txPr>
      </c:legendEntry>
      <c:layout>
        <c:manualLayout>
          <c:xMode val="edge"/>
          <c:yMode val="edge"/>
          <c:x val="0.65989272833186674"/>
          <c:y val="0.13061872585703732"/>
          <c:w val="0.32230855853861939"/>
          <c:h val="0.64905239502226098"/>
        </c:manualLayout>
      </c:layout>
      <c:overlay val="0"/>
      <c:txPr>
        <a:bodyPr/>
        <a:lstStyle/>
        <a:p>
          <a:pPr>
            <a:defRPr sz="2400"/>
          </a:pPr>
          <a:endParaRPr lang="th-TH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925170272982851E-2"/>
          <c:y val="0.14739044447330871"/>
          <c:w val="0.63604326449603532"/>
          <c:h val="0.80538697107251433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FF6699"/>
              </a:solidFill>
            </c:spPr>
            <c:extLst>
              <c:ext xmlns:c16="http://schemas.microsoft.com/office/drawing/2014/chart" uri="{C3380CC4-5D6E-409C-BE32-E72D297353CC}">
                <c16:uniqueId val="{00000001-7AA3-4298-B4ED-C1DA7F362728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3-7AA3-4298-B4ED-C1DA7F362728}"/>
              </c:ext>
            </c:extLst>
          </c:dPt>
          <c:dPt>
            <c:idx val="5"/>
            <c:bubble3D val="0"/>
            <c:spPr>
              <a:solidFill>
                <a:srgbClr val="00CC00"/>
              </a:solidFill>
            </c:spPr>
            <c:extLst>
              <c:ext xmlns:c16="http://schemas.microsoft.com/office/drawing/2014/chart" uri="{C3380CC4-5D6E-409C-BE32-E72D297353CC}">
                <c16:uniqueId val="{00000005-7AA3-4298-B4ED-C1DA7F362728}"/>
              </c:ext>
            </c:extLst>
          </c:dPt>
          <c:dLbls>
            <c:dLbl>
              <c:idx val="0"/>
              <c:layout>
                <c:manualLayout>
                  <c:x val="-0.24402302757320748"/>
                  <c:y val="-0.13866262334488086"/>
                </c:manualLayout>
              </c:layout>
              <c:spPr/>
              <c:txPr>
                <a:bodyPr/>
                <a:lstStyle/>
                <a:p>
                  <a:pPr>
                    <a:defRPr sz="3600" b="0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A3-4298-B4ED-C1DA7F362728}"/>
                </c:ext>
              </c:extLst>
            </c:dLbl>
            <c:dLbl>
              <c:idx val="1"/>
              <c:layout>
                <c:manualLayout>
                  <c:x val="5.9978505213168408E-2"/>
                  <c:y val="3.18030740692111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AA3-4298-B4ED-C1DA7F362728}"/>
                </c:ext>
              </c:extLst>
            </c:dLbl>
            <c:dLbl>
              <c:idx val="2"/>
              <c:layout>
                <c:manualLayout>
                  <c:x val="-3.0305778171540263E-2"/>
                  <c:y val="-2.72537717191401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AA3-4298-B4ED-C1DA7F362728}"/>
                </c:ext>
              </c:extLst>
            </c:dLbl>
            <c:dLbl>
              <c:idx val="4"/>
              <c:layout>
                <c:manualLayout>
                  <c:x val="1.7418026998883363E-4"/>
                  <c:y val="9.4678629931140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AA3-4298-B4ED-C1DA7F362728}"/>
                </c:ext>
              </c:extLst>
            </c:dLbl>
            <c:dLbl>
              <c:idx val="5"/>
              <c:spPr/>
              <c:txPr>
                <a:bodyPr/>
                <a:lstStyle/>
                <a:p>
                  <a:pPr>
                    <a:defRPr sz="3600" b="0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7AA3-4298-B4ED-C1DA7F362728}"/>
                </c:ext>
              </c:extLst>
            </c:dLbl>
            <c:dLbl>
              <c:idx val="6"/>
              <c:layout>
                <c:manualLayout>
                  <c:x val="1.3669561668289211E-2"/>
                  <c:y val="-5.57403428798029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AA3-4298-B4ED-C1DA7F3627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Sheet1!$A$1:$A$7</c:f>
              <c:strCache>
                <c:ptCount val="7"/>
                <c:pt idx="0">
                  <c:v>รับจ้าง 53.11</c:v>
                </c:pt>
                <c:pt idx="1">
                  <c:v>ค้าขาย 4.95</c:v>
                </c:pt>
                <c:pt idx="2">
                  <c:v>ข้าราชการ 0.69</c:v>
                </c:pt>
                <c:pt idx="3">
                  <c:v>นร./นศ. 10.84</c:v>
                </c:pt>
                <c:pt idx="4">
                  <c:v>กสิกรรม  0.69</c:v>
                </c:pt>
                <c:pt idx="5">
                  <c:v>ว่างงาน 28.65</c:v>
                </c:pt>
                <c:pt idx="6">
                  <c:v>อื่นๆ 1.07</c:v>
                </c:pt>
              </c:strCache>
            </c:strRef>
          </c:cat>
          <c:val>
            <c:numRef>
              <c:f>Sheet1!$B$1:$B$7</c:f>
              <c:numCache>
                <c:formatCode>General</c:formatCode>
                <c:ptCount val="7"/>
                <c:pt idx="0">
                  <c:v>53.11</c:v>
                </c:pt>
                <c:pt idx="1">
                  <c:v>4.95</c:v>
                </c:pt>
                <c:pt idx="2">
                  <c:v>0.69</c:v>
                </c:pt>
                <c:pt idx="3">
                  <c:v>10.84</c:v>
                </c:pt>
                <c:pt idx="4">
                  <c:v>0.69</c:v>
                </c:pt>
                <c:pt idx="5">
                  <c:v>28.65</c:v>
                </c:pt>
                <c:pt idx="6">
                  <c:v>1.07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AA3-4298-B4ED-C1DA7F3627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2400" b="1">
                <a:solidFill>
                  <a:srgbClr val="FF0000"/>
                </a:solidFill>
              </a:defRPr>
            </a:pPr>
            <a:endParaRPr lang="th-TH"/>
          </a:p>
        </c:txPr>
      </c:legendEntry>
      <c:layout>
        <c:manualLayout>
          <c:xMode val="edge"/>
          <c:yMode val="edge"/>
          <c:x val="0.67789360504200102"/>
          <c:y val="3.5798228458941032E-2"/>
          <c:w val="0.32210639495799903"/>
          <c:h val="0.90511628754738993"/>
        </c:manualLayout>
      </c:layout>
      <c:overlay val="0"/>
      <c:txPr>
        <a:bodyPr/>
        <a:lstStyle/>
        <a:p>
          <a:pPr>
            <a:defRPr sz="2400"/>
          </a:pPr>
          <a:endParaRPr lang="th-TH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2"/>
            <c:bubble3D val="0"/>
            <c:spPr>
              <a:solidFill>
                <a:srgbClr val="FF6699"/>
              </a:solidFill>
            </c:spPr>
            <c:extLst>
              <c:ext xmlns:c16="http://schemas.microsoft.com/office/drawing/2014/chart" uri="{C3380CC4-5D6E-409C-BE32-E72D297353CC}">
                <c16:uniqueId val="{00000001-265A-4BF5-81EC-09543E821D0B}"/>
              </c:ext>
            </c:extLst>
          </c:dPt>
          <c:dPt>
            <c:idx val="3"/>
            <c:bubble3D val="0"/>
            <c:spPr>
              <a:solidFill>
                <a:srgbClr val="00CC00"/>
              </a:solidFill>
            </c:spPr>
            <c:extLst>
              <c:ext xmlns:c16="http://schemas.microsoft.com/office/drawing/2014/chart" uri="{C3380CC4-5D6E-409C-BE32-E72D297353CC}">
                <c16:uniqueId val="{00000003-265A-4BF5-81EC-09543E821D0B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265A-4BF5-81EC-09543E821D0B}"/>
              </c:ext>
            </c:extLst>
          </c:dPt>
          <c:dPt>
            <c:idx val="5"/>
            <c:bubble3D val="0"/>
            <c:spPr>
              <a:solidFill>
                <a:srgbClr val="1F497D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265A-4BF5-81EC-09543E821D0B}"/>
              </c:ext>
            </c:extLst>
          </c:dPt>
          <c:dPt>
            <c:idx val="6"/>
            <c:bubble3D val="0"/>
            <c:spPr>
              <a:solidFill>
                <a:srgbClr val="FFCCCC"/>
              </a:solidFill>
            </c:spPr>
            <c:extLst>
              <c:ext xmlns:c16="http://schemas.microsoft.com/office/drawing/2014/chart" uri="{C3380CC4-5D6E-409C-BE32-E72D297353CC}">
                <c16:uniqueId val="{00000009-265A-4BF5-81EC-09543E821D0B}"/>
              </c:ext>
            </c:extLst>
          </c:dPt>
          <c:dLbls>
            <c:dLbl>
              <c:idx val="0"/>
              <c:layout>
                <c:manualLayout>
                  <c:x val="-5.4686111265414956E-2"/>
                  <c:y val="-5.08554128993383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65A-4BF5-81EC-09543E821D0B}"/>
                </c:ext>
              </c:extLst>
            </c:dLbl>
            <c:dLbl>
              <c:idx val="1"/>
              <c:layout>
                <c:manualLayout>
                  <c:x val="-1.3308706440025183E-6"/>
                  <c:y val="-5.29613867726766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65A-4BF5-81EC-09543E821D0B}"/>
                </c:ext>
              </c:extLst>
            </c:dLbl>
            <c:dLbl>
              <c:idx val="2"/>
              <c:spPr/>
              <c:txPr>
                <a:bodyPr/>
                <a:lstStyle/>
                <a:p>
                  <a:pPr>
                    <a:defRPr sz="2800" b="1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265A-4BF5-81EC-09543E821D0B}"/>
                </c:ext>
              </c:extLst>
            </c:dLbl>
            <c:dLbl>
              <c:idx val="3"/>
              <c:layout>
                <c:manualLayout>
                  <c:x val="-9.6192436951449842E-2"/>
                  <c:y val="-0.26571986951573245"/>
                </c:manualLayout>
              </c:layout>
              <c:spPr/>
              <c:txPr>
                <a:bodyPr/>
                <a:lstStyle/>
                <a:p>
                  <a:pPr>
                    <a:defRPr sz="2800" b="1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65A-4BF5-81EC-09543E821D0B}"/>
                </c:ext>
              </c:extLst>
            </c:dLbl>
            <c:dLbl>
              <c:idx val="4"/>
              <c:spPr/>
              <c:txPr>
                <a:bodyPr/>
                <a:lstStyle/>
                <a:p>
                  <a:pPr>
                    <a:defRPr sz="2800" b="1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265A-4BF5-81EC-09543E821D0B}"/>
                </c:ext>
              </c:extLst>
            </c:dLbl>
            <c:dLbl>
              <c:idx val="5"/>
              <c:layout>
                <c:manualLayout>
                  <c:x val="0.10744870940265897"/>
                  <c:y val="1.56365366358309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65A-4BF5-81EC-09543E821D0B}"/>
                </c:ext>
              </c:extLst>
            </c:dLbl>
            <c:dLbl>
              <c:idx val="6"/>
              <c:layout>
                <c:manualLayout>
                  <c:x val="7.6288629967040722E-2"/>
                  <c:y val="0.11133414698713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65A-4BF5-81EC-09543E821D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Sheet1!$A$1:$A$7</c:f>
              <c:strCache>
                <c:ptCount val="7"/>
                <c:pt idx="0">
                  <c:v>7-11 ปี = 0</c:v>
                </c:pt>
                <c:pt idx="1">
                  <c:v>12-17 ปี = 6.58</c:v>
                </c:pt>
                <c:pt idx="2">
                  <c:v>18-24 ปี = 28.48</c:v>
                </c:pt>
                <c:pt idx="3">
                  <c:v>25-29 ปี = 20.94</c:v>
                </c:pt>
                <c:pt idx="4">
                  <c:v>30-34 ปี = 17.09</c:v>
                </c:pt>
                <c:pt idx="5">
                  <c:v>35-39 ปี = 15.01</c:v>
                </c:pt>
                <c:pt idx="6">
                  <c:v>&gt;39 ปี = 11.9</c:v>
                </c:pt>
              </c:strCache>
            </c:strRef>
          </c:cat>
          <c:val>
            <c:numRef>
              <c:f>Sheet1!$B$1:$B$7</c:f>
              <c:numCache>
                <c:formatCode>General</c:formatCode>
                <c:ptCount val="7"/>
                <c:pt idx="0">
                  <c:v>0</c:v>
                </c:pt>
                <c:pt idx="1">
                  <c:v>6.58</c:v>
                </c:pt>
                <c:pt idx="2">
                  <c:v>28.48</c:v>
                </c:pt>
                <c:pt idx="3">
                  <c:v>20.94</c:v>
                </c:pt>
                <c:pt idx="4">
                  <c:v>17.09</c:v>
                </c:pt>
                <c:pt idx="5">
                  <c:v>15.01</c:v>
                </c:pt>
                <c:pt idx="6">
                  <c:v>11.9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65A-4BF5-81EC-09543E821D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txPr>
          <a:bodyPr/>
          <a:lstStyle/>
          <a:p>
            <a:pPr>
              <a:defRPr sz="2400" b="1">
                <a:solidFill>
                  <a:srgbClr val="FF0000"/>
                </a:solidFill>
              </a:defRPr>
            </a:pPr>
            <a:endParaRPr lang="th-TH"/>
          </a:p>
        </c:txPr>
      </c:legendEntry>
      <c:layout>
        <c:manualLayout>
          <c:xMode val="edge"/>
          <c:yMode val="edge"/>
          <c:x val="0.63223252971892008"/>
          <c:y val="0.13192972926809246"/>
          <c:w val="0.3589490056660371"/>
          <c:h val="0.7361403048906997"/>
        </c:manualLayout>
      </c:layout>
      <c:overlay val="0"/>
      <c:txPr>
        <a:bodyPr/>
        <a:lstStyle/>
        <a:p>
          <a:pPr>
            <a:defRPr sz="2400"/>
          </a:pPr>
          <a:endParaRPr lang="th-TH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515432402762879E-2"/>
          <c:y val="8.5243353375048722E-2"/>
          <c:w val="0.60395740173315693"/>
          <c:h val="0.79457276614655115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 (คน)</c:v>
                </c:pt>
              </c:strCache>
            </c:strRef>
          </c:tx>
          <c:dPt>
            <c:idx val="0"/>
            <c:bubble3D val="0"/>
            <c:spPr>
              <a:solidFill>
                <a:srgbClr val="FF6699"/>
              </a:solidFill>
            </c:spPr>
            <c:extLst>
              <c:ext xmlns:c16="http://schemas.microsoft.com/office/drawing/2014/chart" uri="{C3380CC4-5D6E-409C-BE32-E72D297353CC}">
                <c16:uniqueId val="{00000001-FEC4-4C05-8F7F-640054450A39}"/>
              </c:ext>
            </c:extLst>
          </c:dPt>
          <c:dPt>
            <c:idx val="1"/>
            <c:bubble3D val="0"/>
            <c:spPr>
              <a:solidFill>
                <a:srgbClr val="00CC66"/>
              </a:solidFill>
            </c:spPr>
            <c:extLst>
              <c:ext xmlns:c16="http://schemas.microsoft.com/office/drawing/2014/chart" uri="{C3380CC4-5D6E-409C-BE32-E72D297353CC}">
                <c16:uniqueId val="{00000003-FEC4-4C05-8F7F-640054450A39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5-FEC4-4C05-8F7F-640054450A39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7-FEC4-4C05-8F7F-640054450A39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3200" b="1">
                      <a:effectLst/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EC4-4C05-8F7F-640054450A39}"/>
                </c:ext>
              </c:extLst>
            </c:dLbl>
            <c:dLbl>
              <c:idx val="1"/>
              <c:layout>
                <c:manualLayout>
                  <c:x val="2.2805549934366402E-2"/>
                  <c:y val="-1.8021302717777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EC4-4C05-8F7F-640054450A39}"/>
                </c:ext>
              </c:extLst>
            </c:dLbl>
            <c:dLbl>
              <c:idx val="2"/>
              <c:layout>
                <c:manualLayout>
                  <c:x val="-2.2504619001250094E-2"/>
                  <c:y val="-9.96900012768067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EC4-4C05-8F7F-640054450A39}"/>
                </c:ext>
              </c:extLst>
            </c:dLbl>
            <c:dLbl>
              <c:idx val="3"/>
              <c:layout>
                <c:manualLayout>
                  <c:x val="-2.0236663713368915E-2"/>
                  <c:y val="-0.118475416311767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EC4-4C05-8F7F-640054450A39}"/>
                </c:ext>
              </c:extLst>
            </c:dLbl>
            <c:dLbl>
              <c:idx val="4"/>
              <c:layout>
                <c:manualLayout>
                  <c:x val="6.0155197508400093E-2"/>
                  <c:y val="-9.7275054015557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C4-4C05-8F7F-640054450A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ยาบ้า  72.83 %</c:v>
                </c:pt>
                <c:pt idx="1">
                  <c:v>ไอซ์  10.25 %</c:v>
                </c:pt>
                <c:pt idx="2">
                  <c:v>กัญชา 12.44 %</c:v>
                </c:pt>
                <c:pt idx="3">
                  <c:v>กระท่อม 2.85 %</c:v>
                </c:pt>
                <c:pt idx="4">
                  <c:v>อื่นๆ 1.63 %</c:v>
                </c:pt>
              </c:strCache>
            </c:strRef>
          </c:cat>
          <c:val>
            <c:numRef>
              <c:f>Sheet1!$B$2:$B$6</c:f>
              <c:numCache>
                <c:formatCode>#,##0.00</c:formatCode>
                <c:ptCount val="5"/>
                <c:pt idx="0">
                  <c:v>72.83</c:v>
                </c:pt>
                <c:pt idx="1">
                  <c:v>10.25</c:v>
                </c:pt>
                <c:pt idx="2">
                  <c:v>12.44</c:v>
                </c:pt>
                <c:pt idx="3">
                  <c:v>2.85</c:v>
                </c:pt>
                <c:pt idx="4">
                  <c:v>1.63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EC4-4C05-8F7F-640054450A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24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th-TH"/>
          </a:p>
        </c:txPr>
      </c:legendEntry>
      <c:layout>
        <c:manualLayout>
          <c:xMode val="edge"/>
          <c:yMode val="edge"/>
          <c:x val="0.65356946865092869"/>
          <c:y val="6.9695342492809426E-2"/>
          <c:w val="0.33318018352769396"/>
          <c:h val="0.71895882726978322"/>
        </c:manualLayout>
      </c:layout>
      <c:overlay val="0"/>
      <c:txPr>
        <a:bodyPr/>
        <a:lstStyle/>
        <a:p>
          <a:pPr>
            <a:defRPr sz="2400" b="1"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th-TH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54F39-4643-4994-887D-D77E4AEB9C56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BE6DA-9001-4C13-B05D-30BDB691ED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4201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B2758-B521-4604-A017-087B59C19B87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22A66-2724-4ECE-BC08-7CB470DB5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237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205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322A66-2724-4ECE-BC08-7CB470DB5712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412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205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322A66-2724-4ECE-BC08-7CB470DB5712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412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26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3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4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36D2-8B18-4B7C-B28F-9E93FF038B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6117-0283-4585-8B46-78D378C85E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775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36D2-8B18-4B7C-B28F-9E93FF038B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6117-0283-4585-8B46-78D378C85E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205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36D2-8B18-4B7C-B28F-9E93FF038B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6117-0283-4585-8B46-78D378C85E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3084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36D2-8B18-4B7C-B28F-9E93FF038B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6117-0283-4585-8B46-78D378C85E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0269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36D2-8B18-4B7C-B28F-9E93FF038B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6117-0283-4585-8B46-78D378C85E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141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36D2-8B18-4B7C-B28F-9E93FF038B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6117-0283-4585-8B46-78D378C85E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247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36D2-8B18-4B7C-B28F-9E93FF038B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6117-0283-4585-8B46-78D378C85E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7781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36D2-8B18-4B7C-B28F-9E93FF038B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6117-0283-4585-8B46-78D378C85E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83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36D2-8B18-4B7C-B28F-9E93FF038B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6117-0283-4585-8B46-78D378C85E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5477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36D2-8B18-4B7C-B28F-9E93FF038B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6117-0283-4585-8B46-78D378C85E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5413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36D2-8B18-4B7C-B28F-9E93FF038B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6117-0283-4585-8B46-78D378C85E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0266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45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2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39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34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93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96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43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48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52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31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2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19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75EC1-CFFA-4D0F-A734-893C1006696E}" type="datetimeFigureOut">
              <a:rPr lang="th-TH"/>
              <a:pPr>
                <a:defRPr/>
              </a:pPr>
              <a:t>10/11/63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E5E99F-421C-46A7-98F6-9130DED4BD4D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723949623"/>
      </p:ext>
    </p:extLst>
  </p:cSld>
  <p:clrMapOvr>
    <a:masterClrMapping/>
  </p:clrMapOvr>
  <p:transition spd="slow"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D3EC1-61E9-4EC3-BB38-5C9BF84CB077}" type="datetimeFigureOut">
              <a:rPr lang="th-TH"/>
              <a:pPr>
                <a:defRPr/>
              </a:pPr>
              <a:t>10/11/63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A303E-B53C-42A7-ABB1-0A5A7EFEC74D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60411419"/>
      </p:ext>
    </p:extLst>
  </p:cSld>
  <p:clrMapOvr>
    <a:masterClrMapping/>
  </p:clrMapOvr>
  <p:transition spd="slow"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B6A93-57FA-45DC-9B7E-6043AAEAD0E2}" type="datetimeFigureOut">
              <a:rPr lang="th-TH"/>
              <a:pPr>
                <a:defRPr/>
              </a:pPr>
              <a:t>10/11/63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F584C-A4E4-4FA6-8153-38469EA075D0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327580068"/>
      </p:ext>
    </p:extLst>
  </p:cSld>
  <p:clrMapOvr>
    <a:masterClrMapping/>
  </p:clrMapOvr>
  <p:transition spd="slow"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19707-BE67-44D8-8E02-1E1063664CA5}" type="datetimeFigureOut">
              <a:rPr lang="th-TH"/>
              <a:pPr>
                <a:defRPr/>
              </a:pPr>
              <a:t>10/11/63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47E99F-BF0C-4819-8CE8-73F2F2D5084D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047435207"/>
      </p:ext>
    </p:extLst>
  </p:cSld>
  <p:clrMapOvr>
    <a:masterClrMapping/>
  </p:clrMapOvr>
  <p:transition spd="slow"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FFEB1-EEBD-47EF-ADF8-9B118EEE5E64}" type="datetimeFigureOut">
              <a:rPr lang="th-TH"/>
              <a:pPr>
                <a:defRPr/>
              </a:pPr>
              <a:t>10/11/63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FDD285-20CD-4B09-9CD3-66B79A139A18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215434227"/>
      </p:ext>
    </p:extLst>
  </p:cSld>
  <p:clrMapOvr>
    <a:masterClrMapping/>
  </p:clrMapOvr>
  <p:transition spd="slow"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3D18E-0368-4540-994A-0B8FE995F63B}" type="datetimeFigureOut">
              <a:rPr lang="th-TH"/>
              <a:pPr>
                <a:defRPr/>
              </a:pPr>
              <a:t>10/11/63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1EFF8-BCB0-4FA3-AAD3-B50034F6E434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238835109"/>
      </p:ext>
    </p:extLst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25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1B227-9422-4FF1-9715-B9AD54CEF314}" type="datetimeFigureOut">
              <a:rPr lang="th-TH"/>
              <a:pPr>
                <a:defRPr/>
              </a:pPr>
              <a:t>10/11/63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7BC6D-4890-4341-BDA1-3F1B07F7543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016510628"/>
      </p:ext>
    </p:extLst>
  </p:cSld>
  <p:clrMapOvr>
    <a:masterClrMapping/>
  </p:clrMapOvr>
  <p:transition spd="slow">
    <p:split orient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DB900-E199-4584-AFFD-A1AD4FD017B2}" type="datetimeFigureOut">
              <a:rPr lang="th-TH"/>
              <a:pPr>
                <a:defRPr/>
              </a:pPr>
              <a:t>10/11/63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7CF463-4FE5-48D0-9CC9-FF7B292E9C5F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184150389"/>
      </p:ext>
    </p:extLst>
  </p:cSld>
  <p:clrMapOvr>
    <a:masterClrMapping/>
  </p:clrMapOvr>
  <p:transition spd="slow">
    <p:split orient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16315-920D-4DE8-8A07-935340017AFF}" type="datetimeFigureOut">
              <a:rPr lang="th-TH"/>
              <a:pPr>
                <a:defRPr/>
              </a:pPr>
              <a:t>10/11/63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68E175-04C2-4551-8012-BB8E46A7837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490823082"/>
      </p:ext>
    </p:extLst>
  </p:cSld>
  <p:clrMapOvr>
    <a:masterClrMapping/>
  </p:clrMapOvr>
  <p:transition spd="slow">
    <p:split orient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1842D-85C3-446B-90DA-688E9DC8ABC1}" type="datetimeFigureOut">
              <a:rPr lang="th-TH"/>
              <a:pPr>
                <a:defRPr/>
              </a:pPr>
              <a:t>10/11/63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FB94C-8583-4F0B-A550-0E2EE8C0530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28256345"/>
      </p:ext>
    </p:extLst>
  </p:cSld>
  <p:clrMapOvr>
    <a:masterClrMapping/>
  </p:clrMapOvr>
  <p:transition spd="slow">
    <p:split orient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BC2AF-7AD4-49FA-B746-27A84F9E34C2}" type="datetimeFigureOut">
              <a:rPr lang="th-TH"/>
              <a:pPr>
                <a:defRPr/>
              </a:pPr>
              <a:t>10/11/63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3F6741-8A16-457C-A90A-D4AA0B3B1E1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804013375"/>
      </p:ext>
    </p:extLst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48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31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99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72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C991-21C9-4C84-B04D-EFC1E1B4F6D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7F6A-0C65-4EBE-B258-4234FC3E4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08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1C991-21C9-4C84-B04D-EFC1E1B4F6D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07F6A-0C65-4EBE-B258-4234FC3E4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04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436D2-8B18-4B7C-B28F-9E93FF038B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86117-0283-4585-8B46-78D378C85E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640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1C991-21C9-4C84-B04D-EFC1E1B4F6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07F6A-0C65-4EBE-B258-4234FC3E41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379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/>
              <a:t>Click to edit Master title style</a:t>
            </a:r>
            <a:endParaRPr lang="th-TH" altLang="th-TH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/>
              <a:t>Click to edit Master text styles</a:t>
            </a:r>
          </a:p>
          <a:p>
            <a:pPr lvl="1"/>
            <a:r>
              <a:rPr lang="en-US" altLang="th-TH"/>
              <a:t>Second level</a:t>
            </a:r>
          </a:p>
          <a:p>
            <a:pPr lvl="2"/>
            <a:r>
              <a:rPr lang="en-US" altLang="th-TH"/>
              <a:t>Third level</a:t>
            </a:r>
          </a:p>
          <a:p>
            <a:pPr lvl="3"/>
            <a:r>
              <a:rPr lang="en-US" altLang="th-TH"/>
              <a:t>Fourth level</a:t>
            </a:r>
          </a:p>
          <a:p>
            <a:pPr lvl="4"/>
            <a:r>
              <a:rPr lang="en-US" altLang="th-TH"/>
              <a:t>Fifth level</a:t>
            </a:r>
            <a:endParaRPr lang="th-TH" alt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8359D1-A7CB-42B7-AC8B-E58408FBC2F3}" type="datetimeFigureOut">
              <a:rPr lang="th-TH"/>
              <a:pPr>
                <a:defRPr/>
              </a:pPr>
              <a:t>10/11/63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Cordia New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AB9871-F7B4-4E2C-A515-60EE8CB357FA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840967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ransition spd="slow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008" y="2276872"/>
            <a:ext cx="8964488" cy="446449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  <a:t>สรุปผลการดำเนินงานป้องกันและแก้ไขปัญหา</a:t>
            </a:r>
            <a:r>
              <a:rPr lang="th-TH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  <a:t>ยาเสพติด</a:t>
            </a:r>
            <a:br>
              <a:rPr lang="en-US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</a:b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  <a:t>ศูนย์อำนวยการป้องกันและปราบปราม</a:t>
            </a:r>
            <a:r>
              <a:rPr lang="th-TH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  <a:t>ยาเสพติด</a:t>
            </a: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  <a:t> จังหวัดปทุมธานี</a:t>
            </a:r>
            <a:br>
              <a:rPr lang="en-US" sz="1600" dirty="0">
                <a:solidFill>
                  <a:srgbClr val="C00000"/>
                </a:solidFill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</a:br>
            <a:r>
              <a:rPr lang="th-TH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  <a:t>ยุทธศาสตร์ที่ 2 </a:t>
            </a:r>
            <a:r>
              <a:rPr lang="th-TH" b="1" dirty="0">
                <a:solidFill>
                  <a:srgbClr val="C00000"/>
                </a:solidFill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  <a:t>การแก้ไขปัญหาผู้เสพ/ผู้ติดยาเสพติด</a:t>
            </a:r>
            <a:br>
              <a:rPr lang="en-US" dirty="0">
                <a:solidFill>
                  <a:srgbClr val="C00000"/>
                </a:solidFill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</a:br>
            <a:r>
              <a:rPr lang="th-TH" b="1" dirty="0">
                <a:solidFill>
                  <a:srgbClr val="C00000"/>
                </a:solidFill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  <a:t>รายงานผลการดำเนินงาน </a:t>
            </a:r>
            <a:r>
              <a:rPr lang="en-US" b="1" dirty="0">
                <a:solidFill>
                  <a:srgbClr val="C00000"/>
                </a:solidFill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  <a:t>TO BE NUMBER ONE</a:t>
            </a:r>
            <a:br>
              <a:rPr lang="en-US" sz="1600" dirty="0"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</a:br>
            <a:r>
              <a:rPr lang="th-TH" b="1" dirty="0">
                <a:solidFill>
                  <a:srgbClr val="00000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ประจำปีงบประมาณ 2563</a:t>
            </a:r>
            <a:br>
              <a:rPr lang="th-TH" sz="1600" dirty="0"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</a:br>
            <a:r>
              <a:rPr lang="th-TH" sz="28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  <a:t>กลุ่มงานควบคุมโรคไม่ติดต่อ สุขภาพจิตและยาเสพติด</a:t>
            </a:r>
            <a:br>
              <a:rPr lang="th-TH" sz="28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</a:br>
            <a:r>
              <a:rPr lang="th-TH" sz="40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/>
                <a:cs typeface="TH SarabunPSK" panose="020B0500040200020003" pitchFamily="34" charset="-34"/>
              </a:rPr>
              <a:t>สำนักงานสาธารณสุขจังหวัดปทุมธานี</a:t>
            </a:r>
            <a:endParaRPr lang="en-US" sz="2800" b="1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39"/>
            <a:ext cx="2273912" cy="2209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USER\Desktop\รูป-โลโก้\สติ๊กเกอร์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7253"/>
            <a:ext cx="2189602" cy="2201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9C7797A-540C-4D91-936D-FD73BDE1AB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726" y="197253"/>
            <a:ext cx="2189602" cy="218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42967"/>
      </p:ext>
    </p:extLst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6636" y="-11556"/>
            <a:ext cx="8496944" cy="2504452"/>
          </a:xfrm>
        </p:spPr>
        <p:txBody>
          <a:bodyPr>
            <a:noAutofit/>
          </a:bodyPr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ข้อมูลการบำบัด</a:t>
            </a:r>
            <a:r>
              <a:rPr lang="th-TH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ปีงบประมาณ 25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6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2  จังหวัดปทุมธานี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</a:t>
            </a:r>
            <a:br>
              <a:rPr lang="th-TH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วิเคราะห์ การใช้สารเสพติด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คิดเป็นร้อยละ</a:t>
            </a:r>
            <a:br>
              <a:rPr lang="th-TH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***ทุกระบบบำบัด***</a:t>
            </a:r>
            <a:endParaRPr lang="en-US" sz="32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4" descr="F:\3TO BE NUMBER ONE\สื่องาน TO BE ประชาสัมพันธ์ ชมรม เครือข่าย\โลโก้ To be\logo MOPH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58" y="548680"/>
            <a:ext cx="1080120" cy="105033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1018942"/>
              </p:ext>
            </p:extLst>
          </p:nvPr>
        </p:nvGraphicFramePr>
        <p:xfrm>
          <a:off x="107504" y="2276872"/>
          <a:ext cx="893444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9628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886" y="116632"/>
            <a:ext cx="8784976" cy="1152128"/>
          </a:xfrm>
        </p:spPr>
        <p:txBody>
          <a:bodyPr>
            <a:noAutofit/>
          </a:bodyPr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2 การแก้ไขปัญหาผู้เสพ/ผู้ติดยาเสพติด จังหวัดปทุมธานี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เป้าหมายการดำเนินงาน </a:t>
            </a:r>
            <a:r>
              <a:rPr lang="th-TH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2564 – 1/2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BDD7FA-C40D-42CA-B23F-FDAA3DBDA9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070430"/>
              </p:ext>
            </p:extLst>
          </p:nvPr>
        </p:nvGraphicFramePr>
        <p:xfrm>
          <a:off x="191887" y="1292492"/>
          <a:ext cx="8784975" cy="5160842"/>
        </p:xfrm>
        <a:graphic>
          <a:graphicData uri="http://schemas.openxmlformats.org/drawingml/2006/table">
            <a:tbl>
              <a:tblPr/>
              <a:tblGrid>
                <a:gridCol w="334420">
                  <a:extLst>
                    <a:ext uri="{9D8B030D-6E8A-4147-A177-3AD203B41FA5}">
                      <a16:colId xmlns:a16="http://schemas.microsoft.com/office/drawing/2014/main" val="25552371"/>
                    </a:ext>
                  </a:extLst>
                </a:gridCol>
                <a:gridCol w="3228447">
                  <a:extLst>
                    <a:ext uri="{9D8B030D-6E8A-4147-A177-3AD203B41FA5}">
                      <a16:colId xmlns:a16="http://schemas.microsoft.com/office/drawing/2014/main" val="3741829654"/>
                    </a:ext>
                  </a:extLst>
                </a:gridCol>
                <a:gridCol w="1157610">
                  <a:extLst>
                    <a:ext uri="{9D8B030D-6E8A-4147-A177-3AD203B41FA5}">
                      <a16:colId xmlns:a16="http://schemas.microsoft.com/office/drawing/2014/main" val="2551644738"/>
                    </a:ext>
                  </a:extLst>
                </a:gridCol>
                <a:gridCol w="1157610">
                  <a:extLst>
                    <a:ext uri="{9D8B030D-6E8A-4147-A177-3AD203B41FA5}">
                      <a16:colId xmlns:a16="http://schemas.microsoft.com/office/drawing/2014/main" val="2772566649"/>
                    </a:ext>
                  </a:extLst>
                </a:gridCol>
                <a:gridCol w="1453444">
                  <a:extLst>
                    <a:ext uri="{9D8B030D-6E8A-4147-A177-3AD203B41FA5}">
                      <a16:colId xmlns:a16="http://schemas.microsoft.com/office/drawing/2014/main" val="2348986665"/>
                    </a:ext>
                  </a:extLst>
                </a:gridCol>
                <a:gridCol w="1453444">
                  <a:extLst>
                    <a:ext uri="{9D8B030D-6E8A-4147-A177-3AD203B41FA5}">
                      <a16:colId xmlns:a16="http://schemas.microsoft.com/office/drawing/2014/main" val="983810138"/>
                    </a:ext>
                  </a:extLst>
                </a:gridCol>
              </a:tblGrid>
              <a:tr h="403382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หน่วยงานบำบัด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สมัครใจ 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บังคับบำบัด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(สนง.คุมประพฤติ)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ต้องโทษ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1376021"/>
                  </a:ext>
                </a:extLst>
              </a:tr>
              <a:tr h="801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ค่ายปรับเปลี่ยน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Matrix Program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(สนง.คุมประพฤติ)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882006"/>
                  </a:ext>
                </a:extLst>
              </a:tr>
              <a:tr h="43956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ศอ.ปส.จ.ปทุมธานี (ป้องกันจังหวัด)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5973366"/>
                  </a:ext>
                </a:extLst>
              </a:tr>
              <a:tr h="43956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ศป.ปส.อ.เมืองปทุมธานี (รพ.ปทุมธานี)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919146"/>
                  </a:ext>
                </a:extLst>
              </a:tr>
              <a:tr h="43956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ศป.ปส.อ.คลองหลวง (รพ.คลองหลวง)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939414"/>
                  </a:ext>
                </a:extLst>
              </a:tr>
              <a:tr h="43956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ศป.ปส.อ.ธัญบุรี (รพ.ธัญบุรี)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1466715"/>
                  </a:ext>
                </a:extLst>
              </a:tr>
              <a:tr h="439564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ศป.ปส.อ.ธัญบุรี (รพ.ประชา</a:t>
                      </a:r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ธิปปัตย์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835762"/>
                  </a:ext>
                </a:extLst>
              </a:tr>
              <a:tr h="4395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ศป.ปส.อ.สามโคก (รพ.สามโคก)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5185861"/>
                  </a:ext>
                </a:extLst>
              </a:tr>
              <a:tr h="43956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ศป.ปส.อ.ลาดหลุมแก้ว (รพ.ลาดหลุมแก้ว)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3756221"/>
                  </a:ext>
                </a:extLst>
              </a:tr>
              <a:tr h="43956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ศป.ปส.อ.ลำลูกกา (รพ.ลำลูกกา)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754165"/>
                  </a:ext>
                </a:extLst>
              </a:tr>
              <a:tr h="43956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ศป.ปส.อ.หนองเสือ (รพ.หนองเสือ)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302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63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886" y="116632"/>
            <a:ext cx="8784976" cy="1152128"/>
          </a:xfrm>
        </p:spPr>
        <p:txBody>
          <a:bodyPr>
            <a:noAutofit/>
          </a:bodyPr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2 การแก้ไขปัญหาผู้เสพ/ผู้ติดยาเสพติด จังหวัดปทุมธานี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เป้าหมายการดำเนินงาน </a:t>
            </a:r>
            <a:r>
              <a:rPr lang="th-TH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2564 – (ต่อ)  2/2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BDD7FA-C40D-42CA-B23F-FDAA3DBDA9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158708"/>
              </p:ext>
            </p:extLst>
          </p:nvPr>
        </p:nvGraphicFramePr>
        <p:xfrm>
          <a:off x="191886" y="1124744"/>
          <a:ext cx="8784975" cy="5633312"/>
        </p:xfrm>
        <a:graphic>
          <a:graphicData uri="http://schemas.openxmlformats.org/drawingml/2006/table">
            <a:tbl>
              <a:tblPr/>
              <a:tblGrid>
                <a:gridCol w="334420">
                  <a:extLst>
                    <a:ext uri="{9D8B030D-6E8A-4147-A177-3AD203B41FA5}">
                      <a16:colId xmlns:a16="http://schemas.microsoft.com/office/drawing/2014/main" val="25552371"/>
                    </a:ext>
                  </a:extLst>
                </a:gridCol>
                <a:gridCol w="3228447">
                  <a:extLst>
                    <a:ext uri="{9D8B030D-6E8A-4147-A177-3AD203B41FA5}">
                      <a16:colId xmlns:a16="http://schemas.microsoft.com/office/drawing/2014/main" val="3741829654"/>
                    </a:ext>
                  </a:extLst>
                </a:gridCol>
                <a:gridCol w="1157610">
                  <a:extLst>
                    <a:ext uri="{9D8B030D-6E8A-4147-A177-3AD203B41FA5}">
                      <a16:colId xmlns:a16="http://schemas.microsoft.com/office/drawing/2014/main" val="2551644738"/>
                    </a:ext>
                  </a:extLst>
                </a:gridCol>
                <a:gridCol w="1157610">
                  <a:extLst>
                    <a:ext uri="{9D8B030D-6E8A-4147-A177-3AD203B41FA5}">
                      <a16:colId xmlns:a16="http://schemas.microsoft.com/office/drawing/2014/main" val="2772566649"/>
                    </a:ext>
                  </a:extLst>
                </a:gridCol>
                <a:gridCol w="1453444">
                  <a:extLst>
                    <a:ext uri="{9D8B030D-6E8A-4147-A177-3AD203B41FA5}">
                      <a16:colId xmlns:a16="http://schemas.microsoft.com/office/drawing/2014/main" val="2348986665"/>
                    </a:ext>
                  </a:extLst>
                </a:gridCol>
                <a:gridCol w="1453444">
                  <a:extLst>
                    <a:ext uri="{9D8B030D-6E8A-4147-A177-3AD203B41FA5}">
                      <a16:colId xmlns:a16="http://schemas.microsoft.com/office/drawing/2014/main" val="983810138"/>
                    </a:ext>
                  </a:extLst>
                </a:gridCol>
              </a:tblGrid>
              <a:tr h="3703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หน่วยงานบำบัด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สมัครใจ 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บังคับบำบัด</a:t>
                      </a:r>
                    </a:p>
                    <a:p>
                      <a:pPr algn="ctr" fontAlgn="ctr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(สนง.คุมประพฤติ)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ต้องโทษ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1376021"/>
                  </a:ext>
                </a:extLst>
              </a:tr>
              <a:tr h="7356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ค่ายปรับเปลี่ยน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Matrix Program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(สนง.คุมประพฤติ)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882006"/>
                  </a:ext>
                </a:extLst>
              </a:tr>
              <a:tr h="403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สบ</a:t>
                      </a:r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ยช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(สถาบันธัญ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ญา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รักษ์)-เฉพาะคนปทุม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993082"/>
                  </a:ext>
                </a:extLst>
              </a:tr>
              <a:tr h="403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ศูนย์ฟื้นฟูฯ ลาดหลุมแก้ว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837637"/>
                  </a:ext>
                </a:extLst>
              </a:tr>
              <a:tr h="403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ค่ายทหาร (วิวัฒน์พลเมือง)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170590"/>
                  </a:ext>
                </a:extLst>
              </a:tr>
              <a:tr h="403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รพ.ศรีธัญ</a:t>
                      </a:r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ญา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2821872"/>
                  </a:ext>
                </a:extLst>
              </a:tr>
              <a:tr h="403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สถานพินิจฯ จังหวัดปทุมธานี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3767"/>
                  </a:ext>
                </a:extLst>
              </a:tr>
              <a:tr h="403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เรือนจำจังหวัดปทุมธานี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004195"/>
                  </a:ext>
                </a:extLst>
              </a:tr>
              <a:tr h="403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เรือนจำอำเภอธัญบุรี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933965"/>
                  </a:ext>
                </a:extLst>
              </a:tr>
              <a:tr h="403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ทัณฑสถานบำบัดพิเศษ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201662"/>
                  </a:ext>
                </a:extLst>
              </a:tr>
              <a:tr h="403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ทัณฑสถานบำบัดพิเศษหญิง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3003"/>
                  </a:ext>
                </a:extLst>
              </a:tr>
              <a:tr h="403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ทัณฑสถานวัยหนุ่มกลาง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7387656"/>
                  </a:ext>
                </a:extLst>
              </a:tr>
              <a:tr h="40351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</a:p>
                  </a:txBody>
                  <a:tcPr marL="4532" marR="4532" marT="4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880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930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1,250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8074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091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3" y="116632"/>
            <a:ext cx="6192688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โครงการรณรงค์ป้องกันและแก้ไขปัญหายาเสพติด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NUMBER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1556796"/>
            <a:ext cx="1728192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หน่วยงานหลัก </a:t>
            </a:r>
          </a:p>
          <a:p>
            <a:pPr algn="ctr"/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</a:t>
            </a:r>
            <a:r>
              <a:rPr lang="th-TH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หน่วยงาน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99792" y="1340768"/>
            <a:ext cx="38884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มหาดไทย  สาธารณสุข</a:t>
            </a:r>
          </a:p>
          <a:p>
            <a:pPr algn="ctr"/>
            <a:r>
              <a:rPr lang="th-TH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ศึกษาธิการ  แรงงาน  ยุติธรรม</a:t>
            </a:r>
          </a:p>
          <a:p>
            <a:pPr algn="ctr"/>
            <a:r>
              <a:rPr lang="th-TH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พัฒนาสังคมฯ  </a:t>
            </a:r>
            <a:r>
              <a:rPr lang="th-TH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ป.ป.ส</a:t>
            </a:r>
            <a:r>
              <a:rPr lang="th-TH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en-US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2123730" y="1700809"/>
            <a:ext cx="576064" cy="720081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6" y="2852946"/>
            <a:ext cx="2304256" cy="646331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ประเภทชมรม</a:t>
            </a:r>
            <a:endParaRPr lang="en-US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136" y="3591014"/>
            <a:ext cx="32403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ในชุมชน</a:t>
            </a:r>
          </a:p>
          <a:p>
            <a:pPr algn="ctr"/>
            <a:r>
              <a:rPr lang="th-TH" sz="32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ในสถานศึกษา</a:t>
            </a:r>
          </a:p>
          <a:p>
            <a:pPr algn="ctr"/>
            <a:r>
              <a:rPr lang="th-TH" sz="32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ในสถานประกอบการ</a:t>
            </a:r>
          </a:p>
          <a:p>
            <a:pPr algn="ctr"/>
            <a:r>
              <a:rPr lang="th-TH" sz="32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ในสถานพินิจ</a:t>
            </a:r>
          </a:p>
          <a:p>
            <a:pPr algn="ctr"/>
            <a:r>
              <a:rPr lang="th-TH" sz="3200" b="1" dirty="0" err="1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ในทัณฑ</a:t>
            </a:r>
            <a:r>
              <a:rPr lang="th-TH" sz="32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สถาน/เรือนจำ</a:t>
            </a:r>
          </a:p>
          <a:p>
            <a:pPr algn="ctr"/>
            <a:r>
              <a:rPr lang="th-TH" sz="32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ในศูนย์ฟื้นฟู/</a:t>
            </a:r>
            <a:r>
              <a:rPr lang="th-TH" sz="3200" b="1" dirty="0" err="1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สนง.คปพ</a:t>
            </a:r>
            <a:r>
              <a:rPr lang="th-TH" sz="32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.</a:t>
            </a:r>
            <a:endParaRPr lang="en-US" sz="32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3140968"/>
            <a:ext cx="576064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th-TH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กรรมการ</a:t>
            </a:r>
          </a:p>
          <a:p>
            <a:r>
              <a:rPr 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th-TH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กิจกรรม</a:t>
            </a:r>
          </a:p>
          <a:p>
            <a:r>
              <a:rPr lang="th-TH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th-TH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ยุทธศาสตร์ที่ </a:t>
            </a:r>
            <a:r>
              <a:rPr lang="en-US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th-TH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การสร้างกระแส</a:t>
            </a:r>
          </a:p>
          <a:p>
            <a:r>
              <a:rPr lang="th-TH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ยุทธศาสตร์ที่ </a:t>
            </a:r>
            <a:r>
              <a:rPr lang="en-US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th-TH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การสร้างภูมิคุ้มกันทางจิตใจ</a:t>
            </a:r>
          </a:p>
          <a:p>
            <a:r>
              <a:rPr lang="th-TH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ยุทธศาสตร์ที่ </a:t>
            </a:r>
            <a:r>
              <a:rPr lang="en-US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th-TH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การสร้างและพัฒนาเครือข่าย</a:t>
            </a:r>
            <a:endParaRPr lang="en-US" sz="3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th-TH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กองทุน</a:t>
            </a:r>
          </a:p>
        </p:txBody>
      </p:sp>
      <p:sp>
        <p:nvSpPr>
          <p:cNvPr id="13" name="Explosion 2 12"/>
          <p:cNvSpPr/>
          <p:nvPr/>
        </p:nvSpPr>
        <p:spPr>
          <a:xfrm>
            <a:off x="2339752" y="2924944"/>
            <a:ext cx="3528392" cy="1569660"/>
          </a:xfrm>
          <a:prstGeom prst="irregularSeal2">
            <a:avLst/>
          </a:prstGeom>
          <a:solidFill>
            <a:srgbClr val="FFCCFF"/>
          </a:solidFill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99793" y="2924944"/>
            <a:ext cx="2736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th-TH" sz="9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ก </a:t>
            </a:r>
            <a:r>
              <a:rPr lang="en-US" sz="9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th-TH" sz="9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ย</a:t>
            </a:r>
            <a:endParaRPr lang="en-US" sz="9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6DD31DA-4637-40B2-BBD0-F2D2340993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311" y="221414"/>
            <a:ext cx="1727094" cy="173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08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79296" cy="1800200"/>
          </a:xfrm>
        </p:spPr>
        <p:txBody>
          <a:bodyPr>
            <a:normAutofit fontScale="90000"/>
          </a:bodyPr>
          <a:lstStyle/>
          <a:p>
            <a:pPr algn="r"/>
            <a:r>
              <a:rPr lang="th-TH" sz="4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ข้อมูล </a:t>
            </a:r>
            <a:r>
              <a:rPr lang="en-US" sz="4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BE NUMBER ONE</a:t>
            </a:r>
            <a:b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จังหวัดปทุมธานี</a:t>
            </a:r>
            <a:br>
              <a:rPr lang="th-TH" sz="54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700" b="1" u="sng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ณ กันยายน  2563 </a:t>
            </a:r>
            <a:endParaRPr lang="en-US" sz="2700" b="1" u="sng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2132856"/>
            <a:ext cx="8784976" cy="4320480"/>
          </a:xfrm>
          <a:solidFill>
            <a:srgbClr val="FFFF99"/>
          </a:solidFill>
        </p:spPr>
        <p:txBody>
          <a:bodyPr>
            <a:normAutofit lnSpcReduction="10000"/>
          </a:bodyPr>
          <a:lstStyle/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สมาชิก </a:t>
            </a:r>
            <a:r>
              <a:rPr lang="th-TH" b="1" u="sng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 </a:t>
            </a:r>
            <a:r>
              <a:rPr lang="en-US" b="1" u="sng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308,650</a:t>
            </a:r>
            <a:r>
              <a:rPr lang="th-TH" b="1" u="sng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คน      </a:t>
            </a:r>
          </a:p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(คิดเป็นร้อยละ 90.85)</a:t>
            </a:r>
            <a:endParaRPr lang="th-TH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ชมรม </a:t>
            </a:r>
            <a:r>
              <a:rPr lang="en-US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BE NUMBER ONE </a:t>
            </a:r>
            <a:r>
              <a:rPr lang="th-TH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</a:t>
            </a:r>
            <a:r>
              <a:rPr lang="th-TH" b="1" u="sng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 143 ชมรม</a:t>
            </a:r>
            <a:r>
              <a:rPr lang="th-TH" sz="2800" b="1" u="sng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ศูนย์เพื่อนใจ 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TO BE NUMBER ONE 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b="1" u="sng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 34 ศูนย์ </a:t>
            </a:r>
          </a:p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สมาชิกนิตยสาร 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TO BE NUMBER  ONE 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ตลอดชีพ  </a:t>
            </a:r>
            <a:r>
              <a:rPr lang="th-TH" b="1" u="sng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  200</a:t>
            </a:r>
            <a:r>
              <a:rPr lang="en-US" b="1" u="sng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b="1" u="sng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ราย</a:t>
            </a:r>
            <a:endParaRPr lang="en-US" b="1" u="sng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733E4C-CC91-4464-8B83-11844AE252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04" y="75049"/>
            <a:ext cx="1727094" cy="173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7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79296" cy="1800200"/>
          </a:xfrm>
        </p:spPr>
        <p:txBody>
          <a:bodyPr>
            <a:normAutofit/>
          </a:bodyPr>
          <a:lstStyle/>
          <a:p>
            <a:pPr algn="r"/>
            <a:r>
              <a:rPr lang="th-TH" sz="4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ข้อมูล </a:t>
            </a:r>
            <a:r>
              <a:rPr lang="en-US" sz="4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BE NUMBER ONE</a:t>
            </a:r>
            <a:b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ชมรมต้นแบบ ระดับประเทศ</a:t>
            </a:r>
            <a:br>
              <a:rPr lang="th-TH" sz="54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700" b="1" u="sng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ณ กันยายน 2563 </a:t>
            </a:r>
            <a:endParaRPr lang="en-US" sz="2700" b="1" u="sng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2492896"/>
            <a:ext cx="8784976" cy="388843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1. ชมรม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TO BE NUMBER ONE</a:t>
            </a: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โรงเรียนปทุมวิไล 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ชมรมรักษามาตรฐานพร้อมเป็นต้นแบบระดับยอดเพชร ปีที่ 3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2. ชมรม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TO BE NUMBER ONE</a:t>
            </a: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โรงเรียนธรรมศาสตร์คลองหลวงวิทยาคม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ชมรมรักษามาตรฐานพร้อมเป็นต้นแบบระดับเพชร ปีที่ 2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3. ชมรม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TO BE NUMBER ONE </a:t>
            </a: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สถานพินิจและคุ้มครองเด็กและเยาวชน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จังหวัดปทุมธานี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ชมรมรักษามาตรฐานพร้อมเป็นต้นแบบระดับเงิน ปีที่ 2</a:t>
            </a:r>
            <a:endParaRPr lang="en-US" sz="2800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733E4C-CC91-4464-8B83-11844AE252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04" y="75049"/>
            <a:ext cx="1727094" cy="173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1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79296" cy="1800200"/>
          </a:xfrm>
        </p:spPr>
        <p:txBody>
          <a:bodyPr>
            <a:normAutofit/>
          </a:bodyPr>
          <a:lstStyle/>
          <a:p>
            <a:pPr algn="r"/>
            <a:r>
              <a:rPr lang="th-TH" sz="4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ข้อมูล </a:t>
            </a:r>
            <a:r>
              <a:rPr lang="en-US" sz="4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BE NUMBER ONE</a:t>
            </a:r>
            <a:b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ชมรมต้นแบบ ระดับจังหวัด</a:t>
            </a:r>
            <a:br>
              <a:rPr lang="th-TH" sz="54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700" b="1" u="sng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ณ กันยายน 2563 </a:t>
            </a:r>
            <a:endParaRPr lang="en-US" sz="2700" b="1" u="sng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2132856"/>
            <a:ext cx="8784976" cy="453650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1. โรงเรียนทีปังกรวิทยา</a:t>
            </a:r>
            <a:r>
              <a:rPr lang="th-TH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พัฒน์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(มัธยมวัดหัตถสารเกษตร) ในพระราชูปถัมภ์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2. โรงเรียนวัดเขียนเขต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3. บริษัท ชัยบูรณ์ บรา</a:t>
            </a:r>
            <a:r>
              <a:rPr lang="th-TH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เดอร์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ส จำกัด (อ.ลำลูกกา จ.ปทุมธานี)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4. บริษัท </a:t>
            </a:r>
            <a:r>
              <a:rPr lang="th-TH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เนสเล่ท์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จำกัด (อ.คลองหลวง จ.ปทุมธานี)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5. โรงเรียนมัธยมเทศบาลเมืองปทุมธานี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6. โรงเรียนหนองเสือวิทยาคม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7. ชุมชนตำบลคลองห้า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8. สภาเด็กและเยาวชนจังหวัดปทุมธานี 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9. สภาเด็กและเยาวชนเทศบาลเมืองท่าโขลง อ.คลองหลวง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10. สถานพินิจและคุ้มครองเด็กและเยาวชนจังหวัดปทุมธานี</a:t>
            </a:r>
          </a:p>
          <a:p>
            <a:pPr marL="0" marR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th-T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733E4C-CC91-4464-8B83-11844AE252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2494"/>
            <a:ext cx="1727094" cy="173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40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79296" cy="1800200"/>
          </a:xfrm>
        </p:spPr>
        <p:txBody>
          <a:bodyPr>
            <a:normAutofit/>
          </a:bodyPr>
          <a:lstStyle/>
          <a:p>
            <a:pPr algn="r"/>
            <a:r>
              <a:rPr lang="th-TH" sz="4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ข้อมูล </a:t>
            </a:r>
            <a:r>
              <a:rPr lang="en-US" sz="4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BE NUMBER ONE</a:t>
            </a:r>
            <a:b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ชมรมต้นแบบ ระดับจังหวัด</a:t>
            </a:r>
            <a:br>
              <a:rPr lang="th-TH" sz="54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700" b="1" u="sng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ณ กันยายน 2563 </a:t>
            </a:r>
            <a:endParaRPr lang="en-US" sz="2700" b="1" u="sng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2348880"/>
            <a:ext cx="8784976" cy="316835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11. ชมรม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TO BE NUMBER ONE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เรือนจำจังหวัดปทุมธานี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12. ชมรม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TO BE NUMBER ONE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เรือนจำอำเภอธัญบุรี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13. ชมรม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TO BE NUMBER ONE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ทัณฑสถานบำบัดพิเศษจังหวัดปทุมธานี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14. ชมรม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TO BE NUMBER ONE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ทัณฑสถานบำบัดหญิง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15. ชมรม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TO BE NUMBER ONE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ทัณฑสถานวัยหนุ่มกลาง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16. ชมรม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TO BE NUMBER ONE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สถานกักขังกลางจังหวัดปทุมธานี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17. ชมรม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TO BE NUMBER ONE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ศูนย์ฟื้นฟูสมรรถภาพผู้ติดยาเสพติดลาดหลุมแก้ว</a:t>
            </a:r>
          </a:p>
          <a:p>
            <a:pPr marL="0" marR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th-T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733E4C-CC91-4464-8B83-11844AE252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4378"/>
            <a:ext cx="1727094" cy="173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97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326" y="332656"/>
            <a:ext cx="1516188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79512" y="1700808"/>
            <a:ext cx="878497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th-TH" sz="2000" b="1" u="sng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เรื่องที่ 1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กิจกรรมค่ายพัฒนาสมาชิก </a:t>
            </a:r>
            <a:r>
              <a:rPr lang="en-US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BE NUMBER ONE 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สู่ความเป็นหนึ่ง </a:t>
            </a:r>
            <a:endParaRPr lang="en-US" sz="2000" b="1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ts val="1200"/>
              </a:spcBef>
            </a:pPr>
            <a:r>
              <a:rPr lang="th-TH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BE NUMBER ONE CAMP) </a:t>
            </a:r>
            <a:r>
              <a:rPr lang="th-TH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รุ่นที่ </a:t>
            </a:r>
            <a:r>
              <a:rPr lang="en-US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endParaRPr lang="en-US" sz="2400" dirty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79512" y="2828836"/>
            <a:ext cx="8784976" cy="1692771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algn="ctr"/>
            <a:r>
              <a:rPr lang="th-TH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ระหว่างวันที่ 22-27 พฤศจิกายน 2563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ณ 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เดอะไพน์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รี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สอร์ท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อำเภอสามโคก จังหวัดปทุมธานี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จังหวัดปทุมธานี มีเยาวชน เข้าร่วมกิจกรรมทั้งสิ้น 8 คน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0" y="4664750"/>
            <a:ext cx="3888432" cy="201593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5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ร.ร.ปทุมวิไล  2 คน</a:t>
            </a:r>
          </a:p>
          <a:p>
            <a:r>
              <a:rPr lang="th-TH" sz="25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ร.ร.ธรรมศาสตร์คลองหลวงวิทยาคม 1 คน</a:t>
            </a:r>
          </a:p>
          <a:p>
            <a:r>
              <a:rPr lang="th-TH" sz="25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ชุมชนตำบลคลองห้า 1 คน</a:t>
            </a:r>
          </a:p>
          <a:p>
            <a:r>
              <a:rPr lang="th-TH" sz="25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ร.ร.ทีปังกรวิทยา</a:t>
            </a:r>
            <a:r>
              <a:rPr lang="th-TH" sz="25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พัฒน์ฯ</a:t>
            </a:r>
            <a:r>
              <a:rPr lang="th-TH" sz="25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2 คน</a:t>
            </a:r>
          </a:p>
          <a:p>
            <a:r>
              <a:rPr lang="th-TH" sz="25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สถานพินิจฯ จ.ปทุมธานี 2 คน</a:t>
            </a:r>
            <a:endParaRPr lang="en-US" sz="25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FF264F-D181-470D-BB79-6A440A2621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0947"/>
            <a:ext cx="1368290" cy="136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227286"/>
      </p:ext>
    </p:extLst>
  </p:cSld>
  <p:clrMapOvr>
    <a:masterClrMapping/>
  </p:clrMapOvr>
  <p:transition spd="slow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1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108520" y="188640"/>
            <a:ext cx="9144000" cy="16619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ngsana New" pitchFamily="18" charset="-34"/>
              </a:rPr>
              <a:t>เรื่องที่ 2 การประกวด</a:t>
            </a:r>
            <a:endParaRPr lang="en-US" sz="5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ngsana New" pitchFamily="18" charset="-34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ngsana New" pitchFamily="18" charset="-34"/>
              </a:rPr>
              <a:t>TO BE NUMBER ONE TEEN DANCERCISE 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ngsana New" pitchFamily="18" charset="-34"/>
              </a:rPr>
              <a:t>THAILAND CHAMPIONSHIP </a:t>
            </a:r>
            <a:r>
              <a:rPr lang="th-TH" sz="2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2021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4997" y="3933056"/>
            <a:ext cx="8785225" cy="243143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แบ่งการแข่งขันออกเป็น 3 รุ่น คือ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Junior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			อายุระหว่าง 6-9 ปี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Pre-Teenage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	   อายุระหว่าง 10-14 ปี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Teenage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อายุระหว่าง 15-21 ปี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17254" y="2208927"/>
            <a:ext cx="8712968" cy="150810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6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ในระดับกรุงเทพมหานคร และปริมณฑล </a:t>
            </a:r>
          </a:p>
          <a:p>
            <a:pPr algn="ctr"/>
            <a:r>
              <a:rPr lang="th-TH" sz="36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ระหว่างวันที่ 19-20 ธันวาคม 2563</a:t>
            </a:r>
          </a:p>
          <a:p>
            <a:pPr algn="ctr"/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ณ บริเวณลานโปรโมชั่น </a:t>
            </a:r>
            <a:r>
              <a:rPr lang="th-TH" sz="2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เซ็นทรัล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เฟส</a:t>
            </a:r>
            <a:r>
              <a:rPr lang="th-TH" sz="2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ติวัล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อีสต์วิลล์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กรุงเทพมหานคร 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B9F009-A231-48CA-AA81-576EDB2B5E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06" y="188640"/>
            <a:ext cx="1800338" cy="180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69304"/>
      </p:ext>
    </p:extLst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496944" cy="1296144"/>
          </a:xfrm>
        </p:spPr>
        <p:txBody>
          <a:bodyPr>
            <a:noAutofit/>
          </a:bodyPr>
          <a:lstStyle/>
          <a:p>
            <a:pPr algn="r"/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สรุปข้อมูลการบำบัด </a:t>
            </a:r>
            <a:r>
              <a:rPr lang="th-TH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(ทุกระบบ)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25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  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จังหวัดปทุมธานี (สสจ.ปทุมธานี)</a:t>
            </a:r>
            <a:endParaRPr lang="en-US" sz="32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946955"/>
              </p:ext>
            </p:extLst>
          </p:nvPr>
        </p:nvGraphicFramePr>
        <p:xfrm>
          <a:off x="251517" y="1484784"/>
          <a:ext cx="8568956" cy="5037896"/>
        </p:xfrm>
        <a:graphic>
          <a:graphicData uri="http://schemas.openxmlformats.org/drawingml/2006/table">
            <a:tbl>
              <a:tblPr/>
              <a:tblGrid>
                <a:gridCol w="8434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0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14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18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17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6409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ระบบการบำบัด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เป้าหมาย</a:t>
                      </a:r>
                    </a:p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(คน)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ผลการดำเนินงาน</a:t>
                      </a:r>
                    </a:p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(จำนวนสะสม)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คิดเป็นร้อยละ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136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สมัครใจ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รพ.สังกัด </a:t>
                      </a:r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สสจ.ปทุ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มานี</a:t>
                      </a:r>
                    </a:p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(จำนวน</a:t>
                      </a:r>
                      <a:r>
                        <a:rPr lang="th-TH" sz="2400" b="1" i="0" u="none" strike="noStrike" baseline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8 แห่ง)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487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69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14.17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สบยช</a:t>
                      </a: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. (สถาบัน</a:t>
                      </a:r>
                      <a:r>
                        <a:rPr kumimoji="0" lang="th-TH" sz="2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ธัญญา</a:t>
                      </a: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รักษ์)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(เฉพาะ จังหวัดปทุมธานี)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545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  <a:r>
                        <a:rPr lang="th-TH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สบยช</a:t>
                      </a:r>
                      <a:r>
                        <a:rPr lang="th-TH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</a:p>
                    <a:p>
                      <a:pPr algn="ctr" fontAlgn="ctr"/>
                      <a:r>
                        <a:rPr lang="th-TH" sz="2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(614)</a:t>
                      </a:r>
                      <a:endParaRPr lang="th-TH" sz="2400" b="0" i="0" u="none" strike="noStrike" baseline="0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 fontAlgn="ctr"/>
                      <a:r>
                        <a:rPr lang="th-TH" sz="2400" b="1" i="0" u="none" strike="noStrike" baseline="0" dirty="0"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n-cs"/>
                        </a:rPr>
                        <a:t>เกินเป้าหมาย</a:t>
                      </a:r>
                      <a:endParaRPr lang="en-US" sz="2400" b="1" i="0" u="none" strike="noStrike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ศูนย์ปรับเปลี่ยนพฤติกรรม</a:t>
                      </a:r>
                    </a:p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(</a:t>
                      </a:r>
                      <a:r>
                        <a:rPr lang="th-TH" sz="2400" b="0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ศอ.ปส</a:t>
                      </a:r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r>
                        <a:rPr lang="th-TH" sz="2400" b="0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จ.ปท</a:t>
                      </a:r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.)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700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100.00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49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บังคับบำบัด (</a:t>
                      </a:r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สนง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.คุมประพฤติฯ)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(คณะอนุกรรมการฯ ส่งบำบัด</a:t>
                      </a:r>
                      <a:r>
                        <a:rPr lang="th-TH" sz="2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  <a:r>
                        <a:rPr lang="th-TH" sz="2800" b="1" i="0" u="none" strike="noStrike" baseline="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cs typeface="Cordia New" pitchFamily="34" charset="-34"/>
                        </a:rPr>
                        <a:t>1,339</a:t>
                      </a:r>
                      <a:r>
                        <a:rPr lang="th-TH" sz="2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)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1,226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C00000"/>
                          </a:solidFill>
                          <a:effectLst/>
                          <a:latin typeface="TH SarabunIT๙" pitchFamily="34" charset="-34"/>
                          <a:cs typeface="+mn-cs"/>
                        </a:rPr>
                        <a:t>เกินเป้าหมาย</a:t>
                      </a:r>
                      <a:endParaRPr lang="en-US" sz="2400" b="1" i="0" u="none" strike="noStrike" dirty="0">
                        <a:solidFill>
                          <a:srgbClr val="C00000"/>
                        </a:solidFill>
                        <a:effectLst/>
                        <a:latin typeface="TH SarabunIT๙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807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ต้องโทษ (ส.พินิจ/</a:t>
                      </a:r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ทัณฑ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สถาน/เรือนจำ)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1,150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831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IT๙" pitchFamily="34" charset="-34"/>
                          <a:ea typeface="+mn-ea"/>
                          <a:cs typeface="+mn-cs"/>
                        </a:rPr>
                        <a:t>72.26</a:t>
                      </a:r>
                      <a:endParaRPr kumimoji="0" lang="en-US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IT๙" pitchFamily="34" charset="-34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Picture 4" descr="F:\3TO BE NUMBER ONE\สื่องาน TO BE ประชาสัมพันธ์ ชมรม เครือข่าย\โลโก้ To be\logo MOPH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1296144" cy="12663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37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4" y="332656"/>
            <a:ext cx="8784976" cy="1512168"/>
          </a:xfrm>
        </p:spPr>
        <p:txBody>
          <a:bodyPr>
            <a:noAutofit/>
          </a:bodyPr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2 การแก้ไขปัญหาผู้เสพ/ผู้ติดยาเสพติด จังหวัดปทุมธานี  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ระบบสมัครใจ 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Matrix Program</a:t>
            </a:r>
            <a:r>
              <a:rPr lang="th-TH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2563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(โรงพยาบาล สังกัด สสจ.ปทุมธานี/ สบ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ยช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 (เฉพาะคนปทุม)  </a:t>
            </a:r>
            <a:r>
              <a:rPr lang="th-TH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รวม </a:t>
            </a:r>
            <a:r>
              <a:rPr lang="th-TH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614 คน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5" name="แผนภูมิ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9319818"/>
              </p:ext>
            </p:extLst>
          </p:nvPr>
        </p:nvGraphicFramePr>
        <p:xfrm>
          <a:off x="323528" y="2057399"/>
          <a:ext cx="8640960" cy="4467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122" name="Picture 2" descr="E:\3 to be number 1\สื่องาน TO BE ประชาสัมพันธ์ ชมรม เครือข่าย\โลโก้ To be\logo MOP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98650"/>
            <a:ext cx="1224136" cy="122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30D96-85CB-416E-A1E8-1D1E23A0D45E}"/>
              </a:ext>
            </a:extLst>
          </p:cNvPr>
          <p:cNvSpPr txBox="1"/>
          <p:nvPr/>
        </p:nvSpPr>
        <p:spPr>
          <a:xfrm>
            <a:off x="4017879" y="5877272"/>
            <a:ext cx="4824536" cy="58477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  487  </a:t>
            </a:r>
            <a:r>
              <a:rPr lang="th-TH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ผลงาน  </a:t>
            </a:r>
            <a:r>
              <a:rPr lang="th-TH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614</a:t>
            </a:r>
            <a:endParaRPr lang="en-US" sz="32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737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4" y="332656"/>
            <a:ext cx="8784976" cy="1872208"/>
          </a:xfrm>
        </p:spPr>
        <p:txBody>
          <a:bodyPr>
            <a:noAutofit/>
          </a:bodyPr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2 การแก้ไขปัญหาผู้เสพ/ผู้ติดยาเสพติด จังหวัดปทุมธานี  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ระบบสมัครใจ (ค่ายศูนย์ปรับเปลี่ยนพฤติกรรม)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2563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ศูนย์ปฏิบัติการป้องกันและปราบปรามยาเสพติดอำเภอ (ศป.ปส.อ.)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ผลงาน รวม 700 คน (คิดเป็น 100 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%</a:t>
            </a:r>
            <a:r>
              <a:rPr lang="th-TH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)</a:t>
            </a:r>
            <a:endParaRPr 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pic>
        <p:nvPicPr>
          <p:cNvPr id="6" name="Picture 2" descr="E:\3 to be number 1\สื่องาน TO BE ประชาสัมพันธ์ ชมรม เครือข่าย\โลโก้ To be\logo MOP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49280"/>
            <a:ext cx="792088" cy="79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5D0DF412-8903-471A-8499-F3E3E86D22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2924887"/>
              </p:ext>
            </p:extLst>
          </p:nvPr>
        </p:nvGraphicFramePr>
        <p:xfrm>
          <a:off x="251520" y="2132856"/>
          <a:ext cx="849694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6F4E7C4E-760F-4332-A9C1-7F9B559875D0}"/>
              </a:ext>
            </a:extLst>
          </p:cNvPr>
          <p:cNvSpPr txBox="1"/>
          <p:nvPr/>
        </p:nvSpPr>
        <p:spPr>
          <a:xfrm>
            <a:off x="3779912" y="6084585"/>
            <a:ext cx="4824536" cy="58477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  700  </a:t>
            </a:r>
            <a:r>
              <a:rPr lang="th-TH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ผลงาน  </a:t>
            </a:r>
            <a:r>
              <a:rPr lang="th-TH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700</a:t>
            </a:r>
            <a:endParaRPr lang="en-US" sz="32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792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188640"/>
            <a:ext cx="8784976" cy="1656184"/>
          </a:xfrm>
        </p:spPr>
        <p:txBody>
          <a:bodyPr>
            <a:noAutofit/>
          </a:bodyPr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2 การแก้ไขปัญหาผู้เสพ/ผู้ติดยาเสพติด จังหวัดปทุมธานี  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ระบบบังคับบำบัด</a:t>
            </a:r>
            <a:r>
              <a:rPr lang="th-TH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(ไม่ควบคุมตัว+ควบคุมตัว)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 2563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(ส่งบำบัดจากคณะอนุกรรมการฯ สนง.คุมประพฤติ.ปท จำนวน </a:t>
            </a:r>
            <a:r>
              <a:rPr lang="th-TH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1,339 คน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แผนภูมิ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1025636"/>
              </p:ext>
            </p:extLst>
          </p:nvPr>
        </p:nvGraphicFramePr>
        <p:xfrm>
          <a:off x="251520" y="1844824"/>
          <a:ext cx="871296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17879" y="5877272"/>
            <a:ext cx="4824536" cy="58477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  630   </a:t>
            </a:r>
            <a:r>
              <a:rPr lang="th-TH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ผลงาน  </a:t>
            </a:r>
            <a:r>
              <a:rPr lang="th-TH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1,226</a:t>
            </a:r>
            <a:endParaRPr lang="en-US" sz="32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877272"/>
            <a:ext cx="865510" cy="865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5901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4" y="116632"/>
            <a:ext cx="8784976" cy="2088232"/>
          </a:xfrm>
        </p:spPr>
        <p:txBody>
          <a:bodyPr>
            <a:noAutofit/>
          </a:bodyPr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2 การแก้ไขปัญหาผู้เสพ/ผู้ติดยาเสพติด จังหวัดปทุมธานี  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ระบบต้องโทษ 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 2563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(เรือนจำ 2 /ทัณฑสถาน 3 / สถานพินิจ 1)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5" name="แผนภูมิ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2861402"/>
              </p:ext>
            </p:extLst>
          </p:nvPr>
        </p:nvGraphicFramePr>
        <p:xfrm>
          <a:off x="395536" y="1628800"/>
          <a:ext cx="842556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E:\3 to be number 1\สื่องาน TO BE ประชาสัมพันธ์ ชมรม เครือข่าย\โลโก้ To be\logo MOP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805264"/>
            <a:ext cx="720704" cy="72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5B40E59-1B53-44BA-BE60-B678406129BE}"/>
              </a:ext>
            </a:extLst>
          </p:cNvPr>
          <p:cNvSpPr txBox="1"/>
          <p:nvPr/>
        </p:nvSpPr>
        <p:spPr>
          <a:xfrm>
            <a:off x="4017879" y="5877272"/>
            <a:ext cx="4824536" cy="58477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  1,150   </a:t>
            </a:r>
            <a:r>
              <a:rPr lang="th-TH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ผลงาน  </a:t>
            </a:r>
            <a:r>
              <a:rPr lang="th-TH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831</a:t>
            </a:r>
            <a:endParaRPr lang="en-US" sz="32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544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6598" y="476672"/>
            <a:ext cx="8856982" cy="1512168"/>
          </a:xfrm>
        </p:spPr>
        <p:txBody>
          <a:bodyPr>
            <a:noAutofit/>
          </a:bodyPr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2 การแก้ไขปัญหาผู้เสพ/ผู้ติดยาเสพติด จ.ปทุมธานี</a:t>
            </a:r>
            <a:b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วิเคราะห์ วุฒิการศึกษา (ร้อยละ)  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2563</a:t>
            </a:r>
            <a:b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แผนภูมิ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8793321"/>
              </p:ext>
            </p:extLst>
          </p:nvPr>
        </p:nvGraphicFramePr>
        <p:xfrm>
          <a:off x="70539" y="1556792"/>
          <a:ext cx="9036496" cy="4551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4048" y="6207160"/>
            <a:ext cx="4068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สำนักงานสาธารณสุขจังหวัดปทุมธานี</a:t>
            </a:r>
            <a:endParaRPr lang="en-US" sz="20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4" descr="F:\3TO BE NUMBER ONE\สื่องาน TO BE ประชาสัมพันธ์ ชมรม เครือข่าย\โลโก้ To be\logo MOPH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999099"/>
            <a:ext cx="720080" cy="6702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4772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115" y="332656"/>
            <a:ext cx="8856982" cy="1728192"/>
          </a:xfrm>
        </p:spPr>
        <p:txBody>
          <a:bodyPr>
            <a:noAutofit/>
          </a:bodyPr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2 การแก้ไขปัญหาผู้เสพ/ผู้ติดยาเสพติด จ.ปทุมธานี</a:t>
            </a:r>
            <a:b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วิเคราะห์ กลุ่มอาชีพ (ร้อยละ)  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2563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6207160"/>
            <a:ext cx="4068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สำนักงานสาธารณสุขจังหวัดปทุมธานี</a:t>
            </a:r>
            <a:endParaRPr lang="en-US" sz="20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4" descr="F:\3TO BE NUMBER ONE\สื่องาน TO BE ประชาสัมพันธ์ ชมรม เครือข่าย\โลโก้ To be\logo MOPH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999099"/>
            <a:ext cx="720080" cy="6702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แผนภูมิ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7294575"/>
              </p:ext>
            </p:extLst>
          </p:nvPr>
        </p:nvGraphicFramePr>
        <p:xfrm>
          <a:off x="214134" y="1653710"/>
          <a:ext cx="8496944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34894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4" y="332656"/>
            <a:ext cx="8856982" cy="1584176"/>
          </a:xfrm>
        </p:spPr>
        <p:txBody>
          <a:bodyPr>
            <a:noAutofit/>
          </a:bodyPr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2 การแก้ไขปัญหาผู้เสพ/ผู้ติดยาเสพติด จ.ปทุมธานี</a:t>
            </a:r>
            <a:b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วิเคราะห์ กลุ่มอายุ (ร้อยละ)  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2563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8" name="แผนภูมิ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0168562"/>
              </p:ext>
            </p:extLst>
          </p:nvPr>
        </p:nvGraphicFramePr>
        <p:xfrm>
          <a:off x="251520" y="2060848"/>
          <a:ext cx="8640960" cy="4227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4048" y="6207160"/>
            <a:ext cx="4068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สำนักงานสาธารณสุขจังหวัดปทุมธานี</a:t>
            </a:r>
            <a:endParaRPr lang="en-US" sz="20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4" descr="F:\3TO BE NUMBER ONE\สื่องาน TO BE ประชาสัมพันธ์ ชมรม เครือข่าย\โลโก้ To be\logo MOPH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999099"/>
            <a:ext cx="720080" cy="6702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273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2825</TotalTime>
  <Words>1433</Words>
  <Application>Microsoft Office PowerPoint</Application>
  <PresentationFormat>นำเสนอทางหน้าจอ (4:3)</PresentationFormat>
  <Paragraphs>293</Paragraphs>
  <Slides>19</Slides>
  <Notes>2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4</vt:i4>
      </vt:variant>
      <vt:variant>
        <vt:lpstr>ชื่อเรื่องสไลด์</vt:lpstr>
      </vt:variant>
      <vt:variant>
        <vt:i4>19</vt:i4>
      </vt:variant>
    </vt:vector>
  </HeadingPairs>
  <TitlesOfParts>
    <vt:vector size="29" baseType="lpstr">
      <vt:lpstr>Arial</vt:lpstr>
      <vt:lpstr>Calibri</vt:lpstr>
      <vt:lpstr>Cordia New</vt:lpstr>
      <vt:lpstr>Tahoma</vt:lpstr>
      <vt:lpstr>TH SarabunIT๙</vt:lpstr>
      <vt:lpstr>TH SarabunPSK</vt:lpstr>
      <vt:lpstr>Office Theme</vt:lpstr>
      <vt:lpstr>1_Office Theme</vt:lpstr>
      <vt:lpstr>2_Office Theme</vt:lpstr>
      <vt:lpstr>4_Office Theme</vt:lpstr>
      <vt:lpstr>สรุปผลการดำเนินงานป้องกันและแก้ไขปัญหายาเสพติด ศูนย์อำนวยการป้องกันและปราบปรามยาเสพติด จังหวัดปทุมธานี ยุทธศาสตร์ที่ 2 การแก้ไขปัญหาผู้เสพ/ผู้ติดยาเสพติด รายงานผลการดำเนินงาน TO BE NUMBER ONE ประจำปีงบประมาณ 2563 กลุ่มงานควบคุมโรคไม่ติดต่อ สุขภาพจิตและยาเสพติด สำนักงานสาธารณสุขจังหวัดปทุมธานี</vt:lpstr>
      <vt:lpstr>สรุปข้อมูลการบำบัด (ทุกระบบ) ปีงบประมาณ 2563   จังหวัดปทุมธานี (สสจ.ปทุมธานี)</vt:lpstr>
      <vt:lpstr>ยุทธศาสตร์ที่ 2 การแก้ไขปัญหาผู้เสพ/ผู้ติดยาเสพติด จังหวัดปทุมธานี   ระบบสมัครใจ Matrix Program  ปีงบประมาณ 2563 (โรงพยาบาล สังกัด สสจ.ปทุมธานี/ สบยช. (เฉพาะคนปทุม)  รวม 614 คน)</vt:lpstr>
      <vt:lpstr>ยุทธศาสตร์ที่ 2 การแก้ไขปัญหาผู้เสพ/ผู้ติดยาเสพติด จังหวัดปทุมธานี   ระบบสมัครใจ (ค่ายศูนย์ปรับเปลี่ยนพฤติกรรม) ปีงบประมาณ 2563 ศูนย์ปฏิบัติการป้องกันและปราบปรามยาเสพติดอำเภอ (ศป.ปส.อ.) ผลงาน รวม 700 คน (คิดเป็น 100 %)</vt:lpstr>
      <vt:lpstr>ยุทธศาสตร์ที่ 2 การแก้ไขปัญหาผู้เสพ/ผู้ติดยาเสพติด จังหวัดปทุมธานี   ระบบบังคับบำบัด (ไม่ควบคุมตัว+ควบคุมตัว) ปีงบประมาณ  2563 (ส่งบำบัดจากคณะอนุกรรมการฯ สนง.คุมประพฤติ.ปท จำนวน 1,339 คน)</vt:lpstr>
      <vt:lpstr>ยุทธศาสตร์ที่ 2 การแก้ไขปัญหาผู้เสพ/ผู้ติดยาเสพติด จังหวัดปทุมธานี   ระบบต้องโทษ  ปีงบประมาณ  2563 (เรือนจำ 2 /ทัณฑสถาน 3 / สถานพินิจ 1)</vt:lpstr>
      <vt:lpstr>ยุทธศาสตร์ที่ 2 การแก้ไขปัญหาผู้เสพ/ผู้ติดยาเสพติด จ.ปทุมธานี วิเคราะห์ วุฒิการศึกษา (ร้อยละ)  ปีงบประมาณ 2563 </vt:lpstr>
      <vt:lpstr>ยุทธศาสตร์ที่ 2 การแก้ไขปัญหาผู้เสพ/ผู้ติดยาเสพติด จ.ปทุมธานี วิเคราะห์ กลุ่มอาชีพ (ร้อยละ)  ปีงบประมาณ 2563</vt:lpstr>
      <vt:lpstr>ยุทธศาสตร์ที่ 2 การแก้ไขปัญหาผู้เสพ/ผู้ติดยาเสพติด จ.ปทุมธานี วิเคราะห์ กลุ่มอายุ (ร้อยละ)  ปีงบประมาณ 2563</vt:lpstr>
      <vt:lpstr>ข้อมูลการบำบัด ปีงบประมาณ 2562  จังหวัดปทุมธานี   วิเคราะห์ การใช้สารเสพติด คิดเป็นร้อยละ ***ทุกระบบบำบัด***</vt:lpstr>
      <vt:lpstr>ยุทธศาสตร์ที่ 2 การแก้ไขปัญหาผู้เสพ/ผู้ติดยาเสพติด จังหวัดปทุมธานี เป้าหมายการดำเนินงาน ปีงบประมาณ 2564 – 1/2</vt:lpstr>
      <vt:lpstr>ยุทธศาสตร์ที่ 2 การแก้ไขปัญหาผู้เสพ/ผู้ติดยาเสพติด จังหวัดปทุมธานี เป้าหมายการดำเนินงาน ปีงบประมาณ 2564 – (ต่อ)  2/2</vt:lpstr>
      <vt:lpstr>งานนำเสนอ PowerPoint</vt:lpstr>
      <vt:lpstr>ข้อมูล TO BE NUMBER ONE จังหวัดปทุมธานี ณ กันยายน  2563 </vt:lpstr>
      <vt:lpstr>ข้อมูล TO BE NUMBER ONE ชมรมต้นแบบ ระดับประเทศ ณ กันยายน 2563 </vt:lpstr>
      <vt:lpstr>ข้อมูล TO BE NUMBER ONE ชมรมต้นแบบ ระดับจังหวัด ณ กันยายน 2563 </vt:lpstr>
      <vt:lpstr>ข้อมูล TO BE NUMBER ONE ชมรมต้นแบบ ระดับจังหวัด ณ กันยายน 2563 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ข้อมูลการบำบัดผู้ติด/ผู้เสพยาเสพติด ปี 2557 จังหวัดปทุมธานี  ณ วันที่ 15 กรกฎาคม 2557</dc:title>
  <dc:creator>aommy</dc:creator>
  <cp:lastModifiedBy>KAEKAE</cp:lastModifiedBy>
  <cp:revision>213</cp:revision>
  <cp:lastPrinted>2020-10-22T02:39:04Z</cp:lastPrinted>
  <dcterms:created xsi:type="dcterms:W3CDTF">2014-07-05T15:26:39Z</dcterms:created>
  <dcterms:modified xsi:type="dcterms:W3CDTF">2020-11-10T04:54:43Z</dcterms:modified>
</cp:coreProperties>
</file>